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19" r:id="rId3"/>
    <p:sldId id="331" r:id="rId4"/>
    <p:sldId id="332" r:id="rId5"/>
    <p:sldId id="333" r:id="rId6"/>
    <p:sldId id="334" r:id="rId7"/>
    <p:sldId id="335" r:id="rId8"/>
    <p:sldId id="336" r:id="rId9"/>
    <p:sldId id="337" r:id="rId10"/>
    <p:sldId id="338" r:id="rId11"/>
    <p:sldId id="339" r:id="rId12"/>
    <p:sldId id="340" r:id="rId13"/>
    <p:sldId id="341" r:id="rId14"/>
    <p:sldId id="342" r:id="rId15"/>
    <p:sldId id="343" r:id="rId16"/>
    <p:sldId id="330" r:id="rId17"/>
    <p:sldId id="344" r:id="rId1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96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2D367-8DC2-4712-9A6A-9534AAD095F8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18989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17.1.2021.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d6bdda6-8715-4891-97c7-fc25b9bcab20/" TargetMode="External"/><Relationship Id="rId2" Type="http://schemas.openxmlformats.org/officeDocument/2006/relationships/hyperlink" Target="https://www.e-sfera.hr/dodatni-digitalni-sadrzaji/ca320651-f7d5-4202-909e-e86d997a6273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d6bdda6-8715-4891-97c7-fc25b9bcab20/" TargetMode="External"/><Relationship Id="rId2" Type="http://schemas.openxmlformats.org/officeDocument/2006/relationships/hyperlink" Target="https://www.e-sfera.hr/dodatni-digitalni-sadrzaji/ca320651-f7d5-4202-909e-e86d997a6273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hyperlink" Target="https://www.e-sfera.hr/dodatni-digitalni-sadrzaji/ca320651-f7d5-4202-909e-e86d997a6273/assets/audio/34_place_in_town.mp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255011/ollies-hometow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ca320651-f7d5-4202-909e-e86d997a6273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-sfera.hr/dodatni-digitalni-sadrzaji/ca320651-f7d5-4202-909e-e86d997a6273/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/>
          </a:bodyPr>
          <a:lstStyle/>
          <a:p>
            <a:r>
              <a:rPr lang="hr-HR" sz="6600" b="1" dirty="0">
                <a:solidFill>
                  <a:srgbClr val="FF0000"/>
                </a:solidFill>
              </a:rPr>
              <a:t>UNIT 5: </a:t>
            </a:r>
            <a:r>
              <a:rPr lang="hr-HR" sz="6600" b="1" dirty="0" err="1">
                <a:solidFill>
                  <a:srgbClr val="FF0000"/>
                </a:solidFill>
              </a:rPr>
              <a:t>Where</a:t>
            </a:r>
            <a:r>
              <a:rPr lang="hr-HR" sz="6600" b="1" dirty="0">
                <a:solidFill>
                  <a:srgbClr val="FF0000"/>
                </a:solidFill>
              </a:rPr>
              <a:t> I live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0985" y="3216790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err="1"/>
              <a:t>Ollie’s</a:t>
            </a:r>
            <a:r>
              <a:rPr lang="hr-HR" sz="6600" dirty="0"/>
              <a:t> </a:t>
            </a:r>
            <a:r>
              <a:rPr lang="hr-HR" sz="6600" dirty="0" err="1"/>
              <a:t>hometown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BD3A288D-9A21-4D1A-A7E7-B08FFF7293CC}"/>
              </a:ext>
            </a:extLst>
          </p:cNvPr>
          <p:cNvSpPr txBox="1"/>
          <p:nvPr/>
        </p:nvSpPr>
        <p:spPr>
          <a:xfrm>
            <a:off x="651752" y="150030"/>
            <a:ext cx="98152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/>
              <a:t>Open </a:t>
            </a:r>
            <a:r>
              <a:rPr lang="hr-HR" sz="2600" dirty="0" err="1"/>
              <a:t>your</a:t>
            </a:r>
            <a:r>
              <a:rPr lang="hr-HR" sz="2600" dirty="0"/>
              <a:t> </a:t>
            </a:r>
            <a:r>
              <a:rPr lang="hr-HR" sz="2600" dirty="0" err="1"/>
              <a:t>book</a:t>
            </a:r>
            <a:r>
              <a:rPr lang="hr-HR" sz="2600" dirty="0"/>
              <a:t> at </a:t>
            </a:r>
            <a:r>
              <a:rPr lang="hr-HR" sz="2600" dirty="0" err="1"/>
              <a:t>page</a:t>
            </a:r>
            <a:r>
              <a:rPr lang="hr-HR" sz="2600" dirty="0"/>
              <a:t> 77. </a:t>
            </a:r>
            <a:r>
              <a:rPr lang="hr-HR" sz="2600" dirty="0" err="1"/>
              <a:t>Correct</a:t>
            </a:r>
            <a:r>
              <a:rPr lang="hr-HR" sz="2600" dirty="0"/>
              <a:t> </a:t>
            </a:r>
            <a:r>
              <a:rPr lang="hr-HR" sz="2600" dirty="0" err="1"/>
              <a:t>the</a:t>
            </a:r>
            <a:r>
              <a:rPr lang="hr-HR" sz="2600" dirty="0"/>
              <a:t> </a:t>
            </a:r>
            <a:r>
              <a:rPr lang="hr-HR" sz="2600" dirty="0" err="1"/>
              <a:t>sentences</a:t>
            </a:r>
            <a:r>
              <a:rPr lang="hr-HR" sz="2600" dirty="0"/>
              <a:t>.</a:t>
            </a:r>
          </a:p>
          <a:p>
            <a:r>
              <a:rPr lang="hr-HR" sz="2600" i="1" dirty="0"/>
              <a:t>Otvori udžbenik na 77. stranici. Ispravi netočne rečenice.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49202C2A-9BE5-4702-8F52-0AF28526F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78" y="1042582"/>
            <a:ext cx="6153150" cy="5648325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6E3DD304-385A-415F-B68E-9416B8C0C1CB}"/>
              </a:ext>
            </a:extLst>
          </p:cNvPr>
          <p:cNvSpPr txBox="1"/>
          <p:nvPr/>
        </p:nvSpPr>
        <p:spPr>
          <a:xfrm>
            <a:off x="6234821" y="2629681"/>
            <a:ext cx="600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No, </a:t>
            </a:r>
            <a:r>
              <a:rPr lang="hr-HR" sz="2400" dirty="0" err="1">
                <a:solidFill>
                  <a:srgbClr val="00B0F0"/>
                </a:solidFill>
              </a:rPr>
              <a:t>the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church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is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between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the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bookshop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and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the</a:t>
            </a:r>
            <a:r>
              <a:rPr lang="hr-HR" sz="2400" dirty="0">
                <a:solidFill>
                  <a:srgbClr val="00B0F0"/>
                </a:solidFill>
              </a:rPr>
              <a:t> post </a:t>
            </a:r>
            <a:r>
              <a:rPr lang="hr-HR" sz="2400" dirty="0" err="1">
                <a:solidFill>
                  <a:srgbClr val="00B0F0"/>
                </a:solidFill>
              </a:rPr>
              <a:t>office</a:t>
            </a:r>
            <a:r>
              <a:rPr lang="hr-HR" sz="2400" dirty="0">
                <a:solidFill>
                  <a:srgbClr val="00B0F0"/>
                </a:solidFill>
              </a:rPr>
              <a:t>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FBD76452-450F-4457-9C6D-5902A39A7848}"/>
              </a:ext>
            </a:extLst>
          </p:cNvPr>
          <p:cNvSpPr txBox="1"/>
          <p:nvPr/>
        </p:nvSpPr>
        <p:spPr>
          <a:xfrm>
            <a:off x="5813289" y="3424129"/>
            <a:ext cx="600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No, </a:t>
            </a:r>
            <a:r>
              <a:rPr lang="hr-HR" sz="2400" dirty="0" err="1">
                <a:solidFill>
                  <a:srgbClr val="00B0F0"/>
                </a:solidFill>
              </a:rPr>
              <a:t>there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is</a:t>
            </a:r>
            <a:r>
              <a:rPr lang="hr-HR" sz="2400" dirty="0">
                <a:solidFill>
                  <a:srgbClr val="00B0F0"/>
                </a:solidFill>
              </a:rPr>
              <a:t> a market </a:t>
            </a:r>
            <a:r>
              <a:rPr lang="hr-HR" sz="2400" dirty="0" err="1">
                <a:solidFill>
                  <a:srgbClr val="00B0F0"/>
                </a:solidFill>
              </a:rPr>
              <a:t>opposite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the</a:t>
            </a:r>
            <a:r>
              <a:rPr lang="hr-HR" sz="2400" dirty="0">
                <a:solidFill>
                  <a:srgbClr val="00B0F0"/>
                </a:solidFill>
              </a:rPr>
              <a:t> post </a:t>
            </a:r>
            <a:r>
              <a:rPr lang="hr-HR" sz="2400" dirty="0" err="1">
                <a:solidFill>
                  <a:srgbClr val="00B0F0"/>
                </a:solidFill>
              </a:rPr>
              <a:t>office</a:t>
            </a:r>
            <a:r>
              <a:rPr lang="hr-HR" sz="2400" dirty="0">
                <a:solidFill>
                  <a:srgbClr val="00B0F0"/>
                </a:solidFill>
              </a:rPr>
              <a:t>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749F93FF-0985-422C-AC70-1CC8E3CF8310}"/>
              </a:ext>
            </a:extLst>
          </p:cNvPr>
          <p:cNvSpPr txBox="1"/>
          <p:nvPr/>
        </p:nvSpPr>
        <p:spPr>
          <a:xfrm>
            <a:off x="6234821" y="4595853"/>
            <a:ext cx="600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No, a </a:t>
            </a:r>
            <a:r>
              <a:rPr lang="hr-HR" sz="2400" dirty="0" err="1">
                <a:solidFill>
                  <a:srgbClr val="00B0F0"/>
                </a:solidFill>
              </a:rPr>
              <a:t>group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of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tourists</a:t>
            </a:r>
            <a:r>
              <a:rPr lang="hr-HR" sz="2400" dirty="0">
                <a:solidFill>
                  <a:srgbClr val="00B0F0"/>
                </a:solidFill>
              </a:rPr>
              <a:t> are </a:t>
            </a:r>
            <a:r>
              <a:rPr lang="hr-HR" sz="2400" dirty="0" err="1">
                <a:solidFill>
                  <a:srgbClr val="00B0F0"/>
                </a:solidFill>
              </a:rPr>
              <a:t>standing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in</a:t>
            </a:r>
            <a:r>
              <a:rPr lang="hr-HR" sz="2400" dirty="0">
                <a:solidFill>
                  <a:srgbClr val="00B0F0"/>
                </a:solidFill>
              </a:rPr>
              <a:t> front </a:t>
            </a:r>
            <a:r>
              <a:rPr lang="hr-HR" sz="2400" dirty="0" err="1">
                <a:solidFill>
                  <a:srgbClr val="00B0F0"/>
                </a:solidFill>
              </a:rPr>
              <a:t>of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the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Main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Square</a:t>
            </a:r>
            <a:r>
              <a:rPr lang="hr-HR" sz="2400" dirty="0">
                <a:solidFill>
                  <a:srgbClr val="00B0F0"/>
                </a:solidFill>
              </a:rPr>
              <a:t>.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175F60E8-F621-42AD-8B6A-BD1F466F9ED6}"/>
              </a:ext>
            </a:extLst>
          </p:cNvPr>
          <p:cNvSpPr txBox="1"/>
          <p:nvPr/>
        </p:nvSpPr>
        <p:spPr>
          <a:xfrm>
            <a:off x="5002651" y="5353753"/>
            <a:ext cx="600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No, </a:t>
            </a:r>
            <a:r>
              <a:rPr lang="hr-HR" sz="2400" dirty="0" err="1">
                <a:solidFill>
                  <a:srgbClr val="00B0F0"/>
                </a:solidFill>
              </a:rPr>
              <a:t>an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old</a:t>
            </a:r>
            <a:r>
              <a:rPr lang="hr-HR" sz="2400" dirty="0">
                <a:solidFill>
                  <a:srgbClr val="00B0F0"/>
                </a:solidFill>
              </a:rPr>
              <a:t> lady </a:t>
            </a:r>
            <a:r>
              <a:rPr lang="hr-HR" sz="2400" dirty="0" err="1">
                <a:solidFill>
                  <a:srgbClr val="00B0F0"/>
                </a:solidFill>
              </a:rPr>
              <a:t>is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crossing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the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road</a:t>
            </a:r>
            <a:r>
              <a:rPr lang="hr-HR" sz="2400" dirty="0">
                <a:solidFill>
                  <a:srgbClr val="00B0F0"/>
                </a:solidFill>
              </a:rPr>
              <a:t>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77D4B769-F71F-4A4B-9561-C9C0B8254055}"/>
              </a:ext>
            </a:extLst>
          </p:cNvPr>
          <p:cNvSpPr txBox="1"/>
          <p:nvPr/>
        </p:nvSpPr>
        <p:spPr>
          <a:xfrm>
            <a:off x="5002650" y="5791090"/>
            <a:ext cx="600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No, </a:t>
            </a:r>
            <a:r>
              <a:rPr lang="hr-HR" sz="2400" dirty="0" err="1">
                <a:solidFill>
                  <a:srgbClr val="00B0F0"/>
                </a:solidFill>
              </a:rPr>
              <a:t>two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girls</a:t>
            </a:r>
            <a:r>
              <a:rPr lang="hr-HR" sz="2400" dirty="0">
                <a:solidFill>
                  <a:srgbClr val="00B0F0"/>
                </a:solidFill>
              </a:rPr>
              <a:t> are </a:t>
            </a:r>
            <a:r>
              <a:rPr lang="hr-HR" sz="2400" dirty="0" err="1">
                <a:solidFill>
                  <a:srgbClr val="00B0F0"/>
                </a:solidFill>
              </a:rPr>
              <a:t>crossing</a:t>
            </a:r>
            <a:r>
              <a:rPr lang="hr-HR" sz="2400" dirty="0">
                <a:solidFill>
                  <a:srgbClr val="00B0F0"/>
                </a:solidFill>
              </a:rPr>
              <a:t> West </a:t>
            </a:r>
            <a:r>
              <a:rPr lang="hr-HR" sz="2400" dirty="0" err="1">
                <a:solidFill>
                  <a:srgbClr val="00B0F0"/>
                </a:solidFill>
              </a:rPr>
              <a:t>Road</a:t>
            </a:r>
            <a:r>
              <a:rPr lang="hr-HR" sz="2400" dirty="0">
                <a:solidFill>
                  <a:srgbClr val="00B0F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948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CBCE5B47-B869-4BB6-84AD-7A5D2BE68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816" y="2088256"/>
            <a:ext cx="7340735" cy="4617559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A4597DCD-3B87-4E9E-BC0A-A653C9F815FB}"/>
              </a:ext>
            </a:extLst>
          </p:cNvPr>
          <p:cNvSpPr txBox="1"/>
          <p:nvPr/>
        </p:nvSpPr>
        <p:spPr>
          <a:xfrm>
            <a:off x="155644" y="272374"/>
            <a:ext cx="120363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Pokušaj usmeno opisati riječ s kartice bez da upotrijebiš tu ponuđenu riječ. </a:t>
            </a:r>
          </a:p>
          <a:p>
            <a:r>
              <a:rPr lang="hr-HR" sz="2800" i="1" dirty="0"/>
              <a:t>Ovaj zadatak možeš odigrati kao igru s prijateljima. Osobe naizmjenično opisuju mjesto bez da koriste ponuđenu riječ. Ako druga osoba pogodi o kojem se mjestu radi, zadržava karticu. Pobjednik je ona osoba koja ima više kartica.</a:t>
            </a:r>
          </a:p>
        </p:txBody>
      </p:sp>
    </p:spTree>
    <p:extLst>
      <p:ext uri="{BB962C8B-B14F-4D97-AF65-F5344CB8AC3E}">
        <p14:creationId xmlns:p14="http://schemas.microsoft.com/office/powerpoint/2010/main" val="2264507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085E83A-5EE3-48BB-817B-946169C36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40941" cy="6858000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3E5B8F9F-3244-4E79-B8C3-EFE2C0491CFD}"/>
              </a:ext>
            </a:extLst>
          </p:cNvPr>
          <p:cNvSpPr txBox="1"/>
          <p:nvPr/>
        </p:nvSpPr>
        <p:spPr>
          <a:xfrm>
            <a:off x="6021420" y="1857983"/>
            <a:ext cx="5739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Open </a:t>
            </a:r>
            <a:r>
              <a:rPr lang="hr-HR" sz="2800" dirty="0" err="1"/>
              <a:t>your</a:t>
            </a:r>
            <a:r>
              <a:rPr lang="hr-HR" sz="2800" dirty="0"/>
              <a:t> </a:t>
            </a:r>
            <a:r>
              <a:rPr lang="hr-HR" sz="2800" dirty="0" err="1"/>
              <a:t>workbook</a:t>
            </a:r>
            <a:r>
              <a:rPr lang="hr-HR" sz="2800" dirty="0"/>
              <a:t> at </a:t>
            </a:r>
            <a:r>
              <a:rPr lang="hr-HR" sz="2800" dirty="0" err="1"/>
              <a:t>page</a:t>
            </a:r>
            <a:r>
              <a:rPr lang="hr-HR" sz="2800" dirty="0"/>
              <a:t> 50. 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EC4C099D-A36C-4307-8381-DDA5ECD16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6652" y="1153220"/>
            <a:ext cx="8201025" cy="5191125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E12BDAB7-58A4-4BC4-AB45-7F132C11E588}"/>
              </a:ext>
            </a:extLst>
          </p:cNvPr>
          <p:cNvSpPr txBox="1"/>
          <p:nvPr/>
        </p:nvSpPr>
        <p:spPr>
          <a:xfrm>
            <a:off x="1961743" y="514529"/>
            <a:ext cx="7723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Prepiši odgovarajuću riječ na crtu.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CC58D761-E40E-44A6-85E3-D30AF49BFB53}"/>
              </a:ext>
            </a:extLst>
          </p:cNvPr>
          <p:cNvSpPr txBox="1"/>
          <p:nvPr/>
        </p:nvSpPr>
        <p:spPr>
          <a:xfrm>
            <a:off x="4049098" y="2305454"/>
            <a:ext cx="1867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a </a:t>
            </a:r>
            <a:r>
              <a:rPr lang="hr-HR" sz="2400" dirty="0" err="1">
                <a:solidFill>
                  <a:srgbClr val="00B0F0"/>
                </a:solidFill>
              </a:rPr>
              <a:t>book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F06F5B53-0F33-4586-ACAE-7297C466DC45}"/>
              </a:ext>
            </a:extLst>
          </p:cNvPr>
          <p:cNvSpPr txBox="1"/>
          <p:nvPr/>
        </p:nvSpPr>
        <p:spPr>
          <a:xfrm>
            <a:off x="3745149" y="2788050"/>
            <a:ext cx="2584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at </a:t>
            </a:r>
            <a:r>
              <a:rPr lang="hr-HR" sz="2400" dirty="0" err="1">
                <a:solidFill>
                  <a:srgbClr val="00B0F0"/>
                </a:solidFill>
              </a:rPr>
              <a:t>the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traffic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lights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D7794B42-0BC7-486A-A1A9-6A05DC81004E}"/>
              </a:ext>
            </a:extLst>
          </p:cNvPr>
          <p:cNvSpPr txBox="1"/>
          <p:nvPr/>
        </p:nvSpPr>
        <p:spPr>
          <a:xfrm>
            <a:off x="3994400" y="3231137"/>
            <a:ext cx="1867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>
                <a:solidFill>
                  <a:srgbClr val="00B0F0"/>
                </a:solidFill>
              </a:rPr>
              <a:t>the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animals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9F26FD77-CBC8-4C7F-BD72-C8BA701D72AC}"/>
              </a:ext>
            </a:extLst>
          </p:cNvPr>
          <p:cNvSpPr txBox="1"/>
          <p:nvPr/>
        </p:nvSpPr>
        <p:spPr>
          <a:xfrm>
            <a:off x="3955913" y="3747908"/>
            <a:ext cx="1867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>
                <a:solidFill>
                  <a:srgbClr val="00B0F0"/>
                </a:solidFill>
              </a:rPr>
              <a:t>the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shopping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D304EDDF-BB79-4571-956F-BA3DDDE79375}"/>
              </a:ext>
            </a:extLst>
          </p:cNvPr>
          <p:cNvSpPr txBox="1"/>
          <p:nvPr/>
        </p:nvSpPr>
        <p:spPr>
          <a:xfrm>
            <a:off x="3628417" y="4264679"/>
            <a:ext cx="2195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>
                <a:solidFill>
                  <a:srgbClr val="00B0F0"/>
                </a:solidFill>
              </a:rPr>
              <a:t>food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and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milk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FF3AE36F-F14F-4291-A170-39B2D418B0E8}"/>
              </a:ext>
            </a:extLst>
          </p:cNvPr>
          <p:cNvSpPr txBox="1"/>
          <p:nvPr/>
        </p:nvSpPr>
        <p:spPr>
          <a:xfrm>
            <a:off x="3907085" y="4726344"/>
            <a:ext cx="1867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>
                <a:solidFill>
                  <a:srgbClr val="00B0F0"/>
                </a:solidFill>
              </a:rPr>
              <a:t>the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street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211610DC-2780-4293-B9F7-5586DE5AA226}"/>
              </a:ext>
            </a:extLst>
          </p:cNvPr>
          <p:cNvSpPr txBox="1"/>
          <p:nvPr/>
        </p:nvSpPr>
        <p:spPr>
          <a:xfrm>
            <a:off x="4049098" y="5243115"/>
            <a:ext cx="1867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a bus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C4E9416B-E0DC-4607-9D8A-9173E2A73787}"/>
              </a:ext>
            </a:extLst>
          </p:cNvPr>
          <p:cNvSpPr txBox="1"/>
          <p:nvPr/>
        </p:nvSpPr>
        <p:spPr>
          <a:xfrm>
            <a:off x="4020149" y="5793293"/>
            <a:ext cx="1867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a fine</a:t>
            </a:r>
          </a:p>
        </p:txBody>
      </p:sp>
    </p:spTree>
    <p:extLst>
      <p:ext uri="{BB962C8B-B14F-4D97-AF65-F5344CB8AC3E}">
        <p14:creationId xmlns:p14="http://schemas.microsoft.com/office/powerpoint/2010/main" val="97396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508F2A68-790E-492D-818D-04DF38BB7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15" y="823740"/>
            <a:ext cx="11900170" cy="3054731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C9213C1D-DED7-4EB2-B18B-996E944B471F}"/>
              </a:ext>
            </a:extLst>
          </p:cNvPr>
          <p:cNvSpPr txBox="1"/>
          <p:nvPr/>
        </p:nvSpPr>
        <p:spPr>
          <a:xfrm>
            <a:off x="525293" y="300520"/>
            <a:ext cx="731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Razvrstaj riječi u točnu kategoriju.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8C0F8FC4-25A2-4DE6-9815-C11BBE1B9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510" y="917540"/>
            <a:ext cx="9344025" cy="3038475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7543667C-AF6C-4406-A2F6-65CE167BC6EE}"/>
              </a:ext>
            </a:extLst>
          </p:cNvPr>
          <p:cNvSpPr txBox="1"/>
          <p:nvPr/>
        </p:nvSpPr>
        <p:spPr>
          <a:xfrm>
            <a:off x="2996119" y="1626459"/>
            <a:ext cx="1770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>
                <a:solidFill>
                  <a:srgbClr val="00B0F0"/>
                </a:solidFill>
              </a:rPr>
              <a:t>an</a:t>
            </a:r>
            <a:r>
              <a:rPr lang="hr-HR" sz="2400" dirty="0">
                <a:solidFill>
                  <a:srgbClr val="00B0F0"/>
                </a:solidFill>
              </a:rPr>
              <a:t> </a:t>
            </a:r>
            <a:r>
              <a:rPr lang="hr-HR" sz="2400" dirty="0" err="1">
                <a:solidFill>
                  <a:srgbClr val="00B0F0"/>
                </a:solidFill>
              </a:rPr>
              <a:t>umbrella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E05B72DD-606E-4397-A2F8-D75E9B1D8A8D}"/>
              </a:ext>
            </a:extLst>
          </p:cNvPr>
          <p:cNvSpPr txBox="1"/>
          <p:nvPr/>
        </p:nvSpPr>
        <p:spPr>
          <a:xfrm>
            <a:off x="1241898" y="2399489"/>
            <a:ext cx="1605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a </a:t>
            </a:r>
            <a:r>
              <a:rPr lang="hr-HR" sz="2400" dirty="0" err="1">
                <a:solidFill>
                  <a:srgbClr val="00B0F0"/>
                </a:solidFill>
              </a:rPr>
              <a:t>ballet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06776FE0-BE2C-4396-BC74-D7E9D75600D7}"/>
              </a:ext>
            </a:extLst>
          </p:cNvPr>
          <p:cNvSpPr txBox="1"/>
          <p:nvPr/>
        </p:nvSpPr>
        <p:spPr>
          <a:xfrm>
            <a:off x="3103124" y="2176655"/>
            <a:ext cx="1770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>
                <a:solidFill>
                  <a:srgbClr val="00B0F0"/>
                </a:solidFill>
              </a:rPr>
              <a:t>money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5BBC9CE2-C328-453B-B0A8-D336E511A1D1}"/>
              </a:ext>
            </a:extLst>
          </p:cNvPr>
          <p:cNvSpPr txBox="1"/>
          <p:nvPr/>
        </p:nvSpPr>
        <p:spPr>
          <a:xfrm>
            <a:off x="4961106" y="1626459"/>
            <a:ext cx="1770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>
                <a:solidFill>
                  <a:srgbClr val="00B0F0"/>
                </a:solidFill>
              </a:rPr>
              <a:t>sports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C456E6F2-8F95-477E-A387-EAFA8756B48C}"/>
              </a:ext>
            </a:extLst>
          </p:cNvPr>
          <p:cNvSpPr txBox="1"/>
          <p:nvPr/>
        </p:nvSpPr>
        <p:spPr>
          <a:xfrm>
            <a:off x="4776280" y="2205944"/>
            <a:ext cx="1770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>
                <a:solidFill>
                  <a:srgbClr val="00B0F0"/>
                </a:solidFill>
              </a:rPr>
              <a:t>homework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3E972D5B-BC4E-4911-A2A9-3DBF0A26D1BF}"/>
              </a:ext>
            </a:extLst>
          </p:cNvPr>
          <p:cNvSpPr txBox="1"/>
          <p:nvPr/>
        </p:nvSpPr>
        <p:spPr>
          <a:xfrm>
            <a:off x="6893162" y="1714990"/>
            <a:ext cx="1770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a </a:t>
            </a:r>
            <a:r>
              <a:rPr lang="hr-HR" sz="2400" dirty="0" err="1">
                <a:solidFill>
                  <a:srgbClr val="00B0F0"/>
                </a:solidFill>
              </a:rPr>
              <a:t>road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000A36E0-6E47-4D9A-85BF-0053C1DC72B2}"/>
              </a:ext>
            </a:extLst>
          </p:cNvPr>
          <p:cNvSpPr txBox="1"/>
          <p:nvPr/>
        </p:nvSpPr>
        <p:spPr>
          <a:xfrm>
            <a:off x="6802876" y="2226142"/>
            <a:ext cx="1770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a </a:t>
            </a:r>
            <a:r>
              <a:rPr lang="hr-HR" sz="2400" dirty="0" err="1">
                <a:solidFill>
                  <a:srgbClr val="00B0F0"/>
                </a:solidFill>
              </a:rPr>
              <a:t>bridge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C5735FCB-0966-4751-810E-18A657B6AEC2}"/>
              </a:ext>
            </a:extLst>
          </p:cNvPr>
          <p:cNvSpPr txBox="1"/>
          <p:nvPr/>
        </p:nvSpPr>
        <p:spPr>
          <a:xfrm>
            <a:off x="8604723" y="1686933"/>
            <a:ext cx="1770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a </a:t>
            </a:r>
            <a:r>
              <a:rPr lang="hr-HR" sz="2400" dirty="0" err="1">
                <a:solidFill>
                  <a:srgbClr val="00B0F0"/>
                </a:solidFill>
              </a:rPr>
              <a:t>train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1D80F449-77E9-4CAC-B3D3-D71E8E495359}"/>
              </a:ext>
            </a:extLst>
          </p:cNvPr>
          <p:cNvSpPr txBox="1"/>
          <p:nvPr/>
        </p:nvSpPr>
        <p:spPr>
          <a:xfrm>
            <a:off x="8550106" y="2207447"/>
            <a:ext cx="1770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a </a:t>
            </a:r>
            <a:r>
              <a:rPr lang="hr-HR" sz="2400" dirty="0" err="1">
                <a:solidFill>
                  <a:srgbClr val="00B0F0"/>
                </a:solidFill>
              </a:rPr>
              <a:t>tram</a:t>
            </a:r>
            <a:endParaRPr lang="hr-HR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71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C1B24800-7BB6-40D1-83CE-64F300669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80" y="115544"/>
            <a:ext cx="6282657" cy="6626912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CF435C14-D314-47C5-BC7B-66E6E1647108}"/>
              </a:ext>
            </a:extLst>
          </p:cNvPr>
          <p:cNvSpPr txBox="1"/>
          <p:nvPr/>
        </p:nvSpPr>
        <p:spPr>
          <a:xfrm>
            <a:off x="5969540" y="204281"/>
            <a:ext cx="5655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/>
              <a:t>Nadopuni rečenice glagolima iz 1. zadatka.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A05FE83D-1EF1-486F-A252-56A01B1FA2D1}"/>
              </a:ext>
            </a:extLst>
          </p:cNvPr>
          <p:cNvSpPr txBox="1"/>
          <p:nvPr/>
        </p:nvSpPr>
        <p:spPr>
          <a:xfrm>
            <a:off x="4572000" y="992221"/>
            <a:ext cx="1741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rgbClr val="00B0F0"/>
                </a:solidFill>
              </a:rPr>
              <a:t>cross</a:t>
            </a:r>
            <a:endParaRPr lang="hr-HR" sz="2400" b="1" dirty="0">
              <a:solidFill>
                <a:srgbClr val="00B0F0"/>
              </a:solidFill>
            </a:endParaRP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D5852948-5069-4771-9F23-005C0D01A538}"/>
              </a:ext>
            </a:extLst>
          </p:cNvPr>
          <p:cNvSpPr txBox="1"/>
          <p:nvPr/>
        </p:nvSpPr>
        <p:spPr>
          <a:xfrm>
            <a:off x="1524000" y="2360579"/>
            <a:ext cx="1741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rgbClr val="00B0F0"/>
                </a:solidFill>
              </a:rPr>
              <a:t>get</a:t>
            </a:r>
            <a:r>
              <a:rPr lang="hr-HR" sz="2800" b="1" dirty="0">
                <a:solidFill>
                  <a:srgbClr val="00B0F0"/>
                </a:solidFill>
              </a:rPr>
              <a:t> on</a:t>
            </a:r>
            <a:endParaRPr lang="hr-HR" sz="2400" b="1" dirty="0">
              <a:solidFill>
                <a:srgbClr val="00B0F0"/>
              </a:solidFill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A3AF0FE5-2EDE-4BA5-8156-DB6928BDE586}"/>
              </a:ext>
            </a:extLst>
          </p:cNvPr>
          <p:cNvSpPr txBox="1"/>
          <p:nvPr/>
        </p:nvSpPr>
        <p:spPr>
          <a:xfrm>
            <a:off x="1164077" y="3313889"/>
            <a:ext cx="1741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rgbClr val="00B0F0"/>
                </a:solidFill>
              </a:rPr>
              <a:t>borrow</a:t>
            </a:r>
            <a:endParaRPr lang="hr-HR" sz="2400" b="1" dirty="0">
              <a:solidFill>
                <a:srgbClr val="00B0F0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BAAAE405-B33F-41D3-B9A5-1E9993E03141}"/>
              </a:ext>
            </a:extLst>
          </p:cNvPr>
          <p:cNvSpPr txBox="1"/>
          <p:nvPr/>
        </p:nvSpPr>
        <p:spPr>
          <a:xfrm>
            <a:off x="4354749" y="3837109"/>
            <a:ext cx="1741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rgbClr val="00B0F0"/>
                </a:solidFill>
              </a:rPr>
              <a:t>feed</a:t>
            </a:r>
            <a:endParaRPr lang="hr-HR" sz="2400" b="1" dirty="0">
              <a:solidFill>
                <a:srgbClr val="00B0F0"/>
              </a:solidFill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9BD0DB4F-8385-4E88-9C91-6542CAC21EE2}"/>
              </a:ext>
            </a:extLst>
          </p:cNvPr>
          <p:cNvSpPr txBox="1"/>
          <p:nvPr/>
        </p:nvSpPr>
        <p:spPr>
          <a:xfrm>
            <a:off x="1433209" y="5217268"/>
            <a:ext cx="1741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B0F0"/>
                </a:solidFill>
              </a:rPr>
              <a:t>do</a:t>
            </a:r>
            <a:endParaRPr lang="hr-HR" sz="2400" b="1" dirty="0">
              <a:solidFill>
                <a:srgbClr val="00B0F0"/>
              </a:solidFill>
            </a:endParaRP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91186E98-3551-4EC6-B525-D1CDF614A6F4}"/>
              </a:ext>
            </a:extLst>
          </p:cNvPr>
          <p:cNvSpPr txBox="1"/>
          <p:nvPr/>
        </p:nvSpPr>
        <p:spPr>
          <a:xfrm>
            <a:off x="1523999" y="6170578"/>
            <a:ext cx="1741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rgbClr val="00B0F0"/>
                </a:solidFill>
              </a:rPr>
              <a:t>watch</a:t>
            </a:r>
            <a:endParaRPr lang="hr-HR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10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E9136F31-4741-4FC0-8359-3FF1B5553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21" y="52751"/>
            <a:ext cx="7042826" cy="6752497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C02A0D5C-6AC6-4B05-A256-531E0B0D49B3}"/>
              </a:ext>
            </a:extLst>
          </p:cNvPr>
          <p:cNvSpPr txBox="1"/>
          <p:nvPr/>
        </p:nvSpPr>
        <p:spPr>
          <a:xfrm>
            <a:off x="1488332" y="1614791"/>
            <a:ext cx="2470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00B0F0"/>
                </a:solidFill>
              </a:rPr>
              <a:t>O  </a:t>
            </a:r>
            <a:r>
              <a:rPr lang="hr-HR" sz="2400" b="1" dirty="0" err="1">
                <a:solidFill>
                  <a:srgbClr val="00B0F0"/>
                </a:solidFill>
              </a:rPr>
              <a:t>O</a:t>
            </a:r>
            <a:r>
              <a:rPr lang="hr-HR" sz="2400" b="1" dirty="0">
                <a:solidFill>
                  <a:srgbClr val="00B0F0"/>
                </a:solidFill>
              </a:rPr>
              <a:t>    K    S   H   O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BABE5A8D-28E9-472A-9C93-04DDD642DE00}"/>
              </a:ext>
            </a:extLst>
          </p:cNvPr>
          <p:cNvSpPr txBox="1"/>
          <p:nvPr/>
        </p:nvSpPr>
        <p:spPr>
          <a:xfrm>
            <a:off x="3878094" y="2195208"/>
            <a:ext cx="2470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00B0F0"/>
                </a:solidFill>
              </a:rPr>
              <a:t>A   K   E    R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CB6B5AFA-977A-4DF0-92E5-54C323E615A9}"/>
              </a:ext>
            </a:extLst>
          </p:cNvPr>
          <p:cNvSpPr txBox="1"/>
          <p:nvPr/>
        </p:nvSpPr>
        <p:spPr>
          <a:xfrm>
            <a:off x="2597285" y="2775625"/>
            <a:ext cx="2470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00B0F0"/>
                </a:solidFill>
              </a:rPr>
              <a:t> O   S    P    I    T   A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DE35CEA9-BBCA-45B1-9F48-F54A1F3A0FDC}"/>
              </a:ext>
            </a:extLst>
          </p:cNvPr>
          <p:cNvSpPr txBox="1"/>
          <p:nvPr/>
        </p:nvSpPr>
        <p:spPr>
          <a:xfrm>
            <a:off x="3015573" y="3757248"/>
            <a:ext cx="2470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00B0F0"/>
                </a:solidFill>
              </a:rPr>
              <a:t>O    T   E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C61A4E97-FD40-4963-8B0D-D71EBA1EB4B1}"/>
              </a:ext>
            </a:extLst>
          </p:cNvPr>
          <p:cNvSpPr txBox="1"/>
          <p:nvPr/>
        </p:nvSpPr>
        <p:spPr>
          <a:xfrm>
            <a:off x="3245796" y="4819583"/>
            <a:ext cx="2470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00B0F0"/>
                </a:solidFill>
              </a:rPr>
              <a:t>A   R    K   E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DC947A08-2225-4A29-91EA-C49A1F8C5E83}"/>
              </a:ext>
            </a:extLst>
          </p:cNvPr>
          <p:cNvSpPr txBox="1"/>
          <p:nvPr/>
        </p:nvSpPr>
        <p:spPr>
          <a:xfrm>
            <a:off x="3109609" y="5845850"/>
            <a:ext cx="2470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00B0F0"/>
                </a:solidFill>
              </a:rPr>
              <a:t>O    S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CDC9913B-1217-417C-B11D-3CE335966C28}"/>
              </a:ext>
            </a:extLst>
          </p:cNvPr>
          <p:cNvSpPr txBox="1"/>
          <p:nvPr/>
        </p:nvSpPr>
        <p:spPr>
          <a:xfrm>
            <a:off x="4763311" y="5835923"/>
            <a:ext cx="2470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00B0F0"/>
                </a:solidFill>
              </a:rPr>
              <a:t>F    </a:t>
            </a:r>
            <a:r>
              <a:rPr lang="hr-HR" sz="2400" b="1" dirty="0" err="1">
                <a:solidFill>
                  <a:srgbClr val="00B0F0"/>
                </a:solidFill>
              </a:rPr>
              <a:t>F</a:t>
            </a:r>
            <a:r>
              <a:rPr lang="hr-HR" sz="2400" b="1" dirty="0">
                <a:solidFill>
                  <a:srgbClr val="00B0F0"/>
                </a:solidFill>
              </a:rPr>
              <a:t>    I    C</a:t>
            </a: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id="{8AE90F97-3CAC-4876-B17C-8607721F39B5}"/>
              </a:ext>
            </a:extLst>
          </p:cNvPr>
          <p:cNvSpPr txBox="1"/>
          <p:nvPr/>
        </p:nvSpPr>
        <p:spPr>
          <a:xfrm>
            <a:off x="6468894" y="83358"/>
            <a:ext cx="53988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O kojim se mjestima radi? Nadopuni rečenice.</a:t>
            </a:r>
          </a:p>
        </p:txBody>
      </p:sp>
    </p:spTree>
    <p:extLst>
      <p:ext uri="{BB962C8B-B14F-4D97-AF65-F5344CB8AC3E}">
        <p14:creationId xmlns:p14="http://schemas.microsoft.com/office/powerpoint/2010/main" val="26432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5012" y="2049597"/>
            <a:ext cx="97489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odaberi SELF CHECK.</a:t>
            </a:r>
          </a:p>
          <a:p>
            <a:pPr algn="ctr"/>
            <a:endParaRPr lang="hr-HR" sz="2400" dirty="0"/>
          </a:p>
          <a:p>
            <a:pPr algn="ctr"/>
            <a:r>
              <a:rPr lang="hr-HR" sz="2400" b="1" dirty="0">
                <a:hlinkClick r:id="rId2"/>
              </a:rPr>
              <a:t>https://www.e-sfera.hr/dodatni-digitalni-sadrzaji/ca320651-f7d5-4202-909e-e86d997a6273/</a:t>
            </a:r>
            <a:endParaRPr lang="hr-HR" sz="2400" b="1" dirty="0"/>
          </a:p>
          <a:p>
            <a:pPr algn="ctr"/>
            <a:endParaRPr lang="hr-HR" sz="2400" b="1" dirty="0"/>
          </a:p>
          <a:p>
            <a:pPr algn="ctr"/>
            <a:r>
              <a:rPr lang="hr-HR" sz="2400" i="1" dirty="0"/>
              <a:t>Uvježbaj gradivo iz lekcije uz zadatke na poveznici.</a:t>
            </a:r>
          </a:p>
        </p:txBody>
      </p:sp>
      <p:pic>
        <p:nvPicPr>
          <p:cNvPr id="7" name="Picture 2" descr="Vidi izvornu sliku">
            <a:hlinkClick r:id="rId3"/>
            <a:extLst>
              <a:ext uri="{FF2B5EF4-FFF2-40B4-BE49-F238E27FC236}">
                <a16:creationId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997" y="438583"/>
            <a:ext cx="3001296" cy="150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7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5012" y="2049597"/>
            <a:ext cx="97489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odaberi LEARN MORE.</a:t>
            </a:r>
          </a:p>
          <a:p>
            <a:pPr algn="ctr"/>
            <a:endParaRPr lang="hr-HR" sz="2400" dirty="0"/>
          </a:p>
          <a:p>
            <a:pPr algn="ctr"/>
            <a:r>
              <a:rPr lang="hr-HR" sz="2400" b="1" dirty="0">
                <a:hlinkClick r:id="rId2"/>
              </a:rPr>
              <a:t>https://www.e-sfera.hr/dodatni-digitalni-sadrzaji/ca320651-f7d5-4202-909e-e86d997a6273/</a:t>
            </a:r>
            <a:r>
              <a:rPr lang="hr-HR" sz="2400" b="1" dirty="0"/>
              <a:t> </a:t>
            </a:r>
          </a:p>
          <a:p>
            <a:pPr algn="ctr"/>
            <a:endParaRPr lang="hr-HR" sz="2400" b="1" dirty="0"/>
          </a:p>
          <a:p>
            <a:pPr algn="ctr"/>
            <a:r>
              <a:rPr lang="hr-HR" sz="2400" b="1" dirty="0" err="1"/>
              <a:t>Places</a:t>
            </a:r>
            <a:r>
              <a:rPr lang="hr-HR" sz="2400" b="1" dirty="0"/>
              <a:t> </a:t>
            </a:r>
            <a:r>
              <a:rPr lang="hr-HR" sz="2400" b="1" dirty="0" err="1"/>
              <a:t>in</a:t>
            </a:r>
            <a:r>
              <a:rPr lang="hr-HR" sz="2400" b="1" dirty="0"/>
              <a:t> Zagreb</a:t>
            </a:r>
          </a:p>
          <a:p>
            <a:pPr algn="ctr"/>
            <a:br>
              <a:rPr lang="hr-HR" sz="2400" b="1" dirty="0"/>
            </a:br>
            <a:r>
              <a:rPr lang="hr-HR" sz="2400" i="1" dirty="0"/>
              <a:t>Saznaj više o pojedinim mjestima u Zagrebu i odgovori na pitanja ispod tekstova.</a:t>
            </a:r>
            <a:endParaRPr lang="hr-HR" sz="2400" b="1" dirty="0"/>
          </a:p>
        </p:txBody>
      </p:sp>
      <p:pic>
        <p:nvPicPr>
          <p:cNvPr id="7" name="Picture 2" descr="Vidi izvornu sliku">
            <a:hlinkClick r:id="rId3"/>
            <a:extLst>
              <a:ext uri="{FF2B5EF4-FFF2-40B4-BE49-F238E27FC236}">
                <a16:creationId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997" y="438583"/>
            <a:ext cx="3001296" cy="150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0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6817" y="1746267"/>
            <a:ext cx="6639415" cy="954107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 dirty="0"/>
              <a:t>Do </a:t>
            </a:r>
            <a:r>
              <a:rPr lang="hr-HR" sz="2800" dirty="0" err="1"/>
              <a:t>you</a:t>
            </a:r>
            <a:r>
              <a:rPr lang="hr-HR" sz="2800" dirty="0"/>
              <a:t> </a:t>
            </a:r>
            <a:r>
              <a:rPr lang="hr-HR" sz="2800" dirty="0" err="1"/>
              <a:t>like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place </a:t>
            </a:r>
            <a:r>
              <a:rPr lang="hr-HR" sz="2800" dirty="0" err="1"/>
              <a:t>where</a:t>
            </a:r>
            <a:r>
              <a:rPr lang="hr-HR" sz="2800" dirty="0"/>
              <a:t> </a:t>
            </a:r>
            <a:r>
              <a:rPr lang="hr-HR" sz="2800" dirty="0" err="1"/>
              <a:t>you</a:t>
            </a:r>
            <a:r>
              <a:rPr lang="hr-HR" sz="2800" dirty="0"/>
              <a:t> live?</a:t>
            </a:r>
          </a:p>
          <a:p>
            <a:pPr algn="ctr"/>
            <a:r>
              <a:rPr lang="hr-HR" sz="2800" i="1" dirty="0"/>
              <a:t>Sviđa li ti se grad/mjesto u kojem živiš?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DDB9C152-70AB-4827-8F7B-66ECBAAE576A}"/>
              </a:ext>
            </a:extLst>
          </p:cNvPr>
          <p:cNvSpPr txBox="1"/>
          <p:nvPr/>
        </p:nvSpPr>
        <p:spPr>
          <a:xfrm>
            <a:off x="1607495" y="2951946"/>
            <a:ext cx="783806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r-HR" sz="2800" dirty="0" err="1"/>
              <a:t>What</a:t>
            </a:r>
            <a:r>
              <a:rPr lang="hr-HR" sz="2800" dirty="0"/>
              <a:t> </a:t>
            </a:r>
            <a:r>
              <a:rPr lang="hr-HR" sz="2800" dirty="0" err="1"/>
              <a:t>is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best</a:t>
            </a:r>
            <a:r>
              <a:rPr lang="hr-HR" sz="2800" dirty="0"/>
              <a:t> </a:t>
            </a:r>
            <a:r>
              <a:rPr lang="hr-HR" sz="2800" dirty="0" err="1"/>
              <a:t>thing</a:t>
            </a:r>
            <a:r>
              <a:rPr lang="hr-HR" sz="2800" dirty="0"/>
              <a:t> </a:t>
            </a:r>
            <a:r>
              <a:rPr lang="hr-HR" sz="2800" dirty="0" err="1"/>
              <a:t>about</a:t>
            </a:r>
            <a:r>
              <a:rPr lang="hr-HR" sz="2800" dirty="0"/>
              <a:t> </a:t>
            </a:r>
            <a:r>
              <a:rPr lang="hr-HR" sz="2800" dirty="0" err="1"/>
              <a:t>it</a:t>
            </a:r>
            <a:r>
              <a:rPr lang="hr-HR" sz="2800" dirty="0"/>
              <a:t>?</a:t>
            </a:r>
          </a:p>
          <a:p>
            <a:pPr algn="ctr"/>
            <a:r>
              <a:rPr lang="hr-HR" sz="2800" i="1" dirty="0"/>
              <a:t>Što ti se najviše sviđa u vezi tvog grada/mjesta?</a:t>
            </a:r>
          </a:p>
        </p:txBody>
      </p:sp>
      <p:sp>
        <p:nvSpPr>
          <p:cNvPr id="3" name="Pravokutnik 2">
            <a:extLst>
              <a:ext uri="{FF2B5EF4-FFF2-40B4-BE49-F238E27FC236}">
                <a16:creationId xmlns:a16="http://schemas.microsoft.com/office/drawing/2014/main" id="{07545143-AA43-4802-AB6F-F92BDBEBEAD8}"/>
              </a:ext>
            </a:extLst>
          </p:cNvPr>
          <p:cNvSpPr/>
          <p:nvPr/>
        </p:nvSpPr>
        <p:spPr>
          <a:xfrm>
            <a:off x="1607495" y="1459149"/>
            <a:ext cx="7838062" cy="285020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7614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27C29D4E-F1BD-48B8-9DF4-522E8452B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15191" cy="6845596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18A60A9B-E9EC-4D0A-BD53-CDBC8B761F47}"/>
              </a:ext>
            </a:extLst>
          </p:cNvPr>
          <p:cNvSpPr txBox="1"/>
          <p:nvPr/>
        </p:nvSpPr>
        <p:spPr>
          <a:xfrm>
            <a:off x="5817140" y="359923"/>
            <a:ext cx="5583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Open </a:t>
            </a:r>
            <a:r>
              <a:rPr lang="hr-HR" sz="2800" dirty="0" err="1"/>
              <a:t>your</a:t>
            </a:r>
            <a:r>
              <a:rPr lang="hr-HR" sz="2800" dirty="0"/>
              <a:t> </a:t>
            </a:r>
            <a:r>
              <a:rPr lang="hr-HR" sz="2800" dirty="0" err="1"/>
              <a:t>book</a:t>
            </a:r>
            <a:r>
              <a:rPr lang="hr-HR" sz="2800" dirty="0"/>
              <a:t> at </a:t>
            </a:r>
            <a:r>
              <a:rPr lang="hr-HR" sz="2800" dirty="0" err="1"/>
              <a:t>page</a:t>
            </a:r>
            <a:r>
              <a:rPr lang="hr-HR" sz="2800" dirty="0"/>
              <a:t> 76.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3516216D-2924-4EFF-A07B-2BB4A3C54255}"/>
              </a:ext>
            </a:extLst>
          </p:cNvPr>
          <p:cNvSpPr txBox="1"/>
          <p:nvPr/>
        </p:nvSpPr>
        <p:spPr>
          <a:xfrm>
            <a:off x="7192772" y="810109"/>
            <a:ext cx="46887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What</a:t>
            </a:r>
            <a:r>
              <a:rPr lang="hr-HR" sz="2800" dirty="0"/>
              <a:t> </a:t>
            </a:r>
            <a:r>
              <a:rPr lang="hr-HR" sz="2800" dirty="0" err="1"/>
              <a:t>can</a:t>
            </a:r>
            <a:r>
              <a:rPr lang="hr-HR" sz="2800" dirty="0"/>
              <a:t> </a:t>
            </a:r>
            <a:r>
              <a:rPr lang="hr-HR" sz="2800" dirty="0" err="1"/>
              <a:t>you</a:t>
            </a:r>
            <a:r>
              <a:rPr lang="hr-HR" sz="2800" dirty="0"/>
              <a:t> </a:t>
            </a:r>
            <a:r>
              <a:rPr lang="hr-HR" sz="2800" dirty="0" err="1"/>
              <a:t>see</a:t>
            </a:r>
            <a:r>
              <a:rPr lang="hr-HR" sz="2800" dirty="0"/>
              <a:t> </a:t>
            </a:r>
            <a:r>
              <a:rPr lang="hr-HR" sz="2800" dirty="0" err="1"/>
              <a:t>in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picture</a:t>
            </a:r>
            <a:r>
              <a:rPr lang="hr-HR" sz="2800" dirty="0"/>
              <a:t> on </a:t>
            </a:r>
            <a:r>
              <a:rPr lang="hr-HR" sz="2800" dirty="0" err="1"/>
              <a:t>this</a:t>
            </a:r>
            <a:r>
              <a:rPr lang="hr-HR" sz="2800" dirty="0"/>
              <a:t> </a:t>
            </a:r>
            <a:r>
              <a:rPr lang="hr-HR" sz="2800" dirty="0" err="1"/>
              <a:t>page</a:t>
            </a:r>
            <a:r>
              <a:rPr lang="hr-HR" sz="2800" dirty="0"/>
              <a:t>?</a:t>
            </a:r>
            <a:br>
              <a:rPr lang="hr-HR" sz="2800" dirty="0"/>
            </a:br>
            <a:r>
              <a:rPr lang="hr-HR" sz="2800" i="1" dirty="0"/>
              <a:t>Što možeš vidjeti na slici na ovoj stranici?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4A80F335-C109-48A0-A98E-4029D2484C3A}"/>
              </a:ext>
            </a:extLst>
          </p:cNvPr>
          <p:cNvSpPr txBox="1"/>
          <p:nvPr/>
        </p:nvSpPr>
        <p:spPr>
          <a:xfrm>
            <a:off x="7192772" y="3054808"/>
            <a:ext cx="47819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Are </a:t>
            </a:r>
            <a:r>
              <a:rPr lang="hr-HR" sz="2800" dirty="0" err="1"/>
              <a:t>any</a:t>
            </a:r>
            <a:r>
              <a:rPr lang="hr-HR" sz="2800" dirty="0"/>
              <a:t> </a:t>
            </a:r>
            <a:r>
              <a:rPr lang="hr-HR" sz="2800" dirty="0" err="1"/>
              <a:t>of</a:t>
            </a:r>
            <a:r>
              <a:rPr lang="hr-HR" sz="2800" dirty="0"/>
              <a:t> </a:t>
            </a:r>
            <a:r>
              <a:rPr lang="hr-HR" sz="2800" dirty="0" err="1"/>
              <a:t>these</a:t>
            </a:r>
            <a:r>
              <a:rPr lang="hr-HR" sz="2800" dirty="0"/>
              <a:t> </a:t>
            </a:r>
            <a:r>
              <a:rPr lang="hr-HR" sz="2800" dirty="0" err="1"/>
              <a:t>things</a:t>
            </a:r>
            <a:r>
              <a:rPr lang="hr-HR" sz="2800" dirty="0"/>
              <a:t> </a:t>
            </a:r>
            <a:r>
              <a:rPr lang="hr-HR" sz="2800" dirty="0" err="1"/>
              <a:t>in</a:t>
            </a:r>
            <a:r>
              <a:rPr lang="hr-HR" sz="2800" dirty="0"/>
              <a:t> </a:t>
            </a:r>
            <a:r>
              <a:rPr lang="hr-HR" sz="2800" dirty="0" err="1"/>
              <a:t>your</a:t>
            </a:r>
            <a:r>
              <a:rPr lang="hr-HR" sz="2800" dirty="0"/>
              <a:t> </a:t>
            </a:r>
            <a:r>
              <a:rPr lang="hr-HR" sz="2800" dirty="0" err="1"/>
              <a:t>town</a:t>
            </a:r>
            <a:r>
              <a:rPr lang="hr-HR" sz="2800" dirty="0"/>
              <a:t>/</a:t>
            </a:r>
            <a:r>
              <a:rPr lang="hr-HR" sz="2800" dirty="0" err="1"/>
              <a:t>village</a:t>
            </a:r>
            <a:r>
              <a:rPr lang="hr-HR" sz="2800" dirty="0"/>
              <a:t> as </a:t>
            </a:r>
            <a:r>
              <a:rPr lang="hr-HR" sz="2800" dirty="0" err="1"/>
              <a:t>well</a:t>
            </a:r>
            <a:r>
              <a:rPr lang="hr-HR" sz="2800" dirty="0"/>
              <a:t>?</a:t>
            </a:r>
          </a:p>
          <a:p>
            <a:r>
              <a:rPr lang="hr-HR" sz="2800" i="1" dirty="0"/>
              <a:t>Nalaze li se neke od ovih ustanova i u tvom gradu/selu?</a:t>
            </a:r>
          </a:p>
        </p:txBody>
      </p:sp>
      <p:pic>
        <p:nvPicPr>
          <p:cNvPr id="10" name="Slika 9">
            <a:extLst>
              <a:ext uri="{FF2B5EF4-FFF2-40B4-BE49-F238E27FC236}">
                <a16:creationId xmlns:a16="http://schemas.microsoft.com/office/drawing/2014/main" id="{9F5D6217-07B7-462F-B9B8-D6D533B1E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404"/>
            <a:ext cx="70784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11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10253AD5-5940-4D29-9545-EA16D84E94E0}"/>
              </a:ext>
            </a:extLst>
          </p:cNvPr>
          <p:cNvSpPr txBox="1"/>
          <p:nvPr/>
        </p:nvSpPr>
        <p:spPr>
          <a:xfrm>
            <a:off x="8595199" y="3963376"/>
            <a:ext cx="359680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dirty="0">
                <a:hlinkClick r:id="rId4"/>
              </a:rPr>
              <a:t>https://www.e-sfera.hr/dodatni-digitalni-sadrzaji/ca320651-f7d5-4202-909e-e86d997a6273/assets/audio/34_place_in_town.mp3</a:t>
            </a:r>
            <a:r>
              <a:rPr lang="hr-HR" dirty="0"/>
              <a:t> </a:t>
            </a:r>
          </a:p>
        </p:txBody>
      </p:sp>
      <p:pic>
        <p:nvPicPr>
          <p:cNvPr id="6" name="34_place_in_town">
            <a:hlinkClick r:id="" action="ppaction://media"/>
            <a:extLst>
              <a:ext uri="{FF2B5EF4-FFF2-40B4-BE49-F238E27FC236}">
                <a16:creationId xmlns:a16="http://schemas.microsoft.com/office/drawing/2014/main" id="{6223B739-B578-4604-95F0-403E7DF711D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20793" y="4702040"/>
            <a:ext cx="487363" cy="487363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6276F0E4-7F8B-41CF-89F0-9AF9C73105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20" y="-12404"/>
            <a:ext cx="7078405" cy="6858000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B561C752-C42F-484D-9E6D-B2868D8FED38}"/>
              </a:ext>
            </a:extLst>
          </p:cNvPr>
          <p:cNvSpPr txBox="1"/>
          <p:nvPr/>
        </p:nvSpPr>
        <p:spPr>
          <a:xfrm>
            <a:off x="7636213" y="447472"/>
            <a:ext cx="40369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Listen</a:t>
            </a:r>
            <a:r>
              <a:rPr lang="hr-HR" sz="2800" dirty="0"/>
              <a:t> </a:t>
            </a:r>
            <a:r>
              <a:rPr lang="hr-HR" sz="2800" dirty="0" err="1"/>
              <a:t>and</a:t>
            </a:r>
            <a:r>
              <a:rPr lang="hr-HR" sz="2800" dirty="0"/>
              <a:t> </a:t>
            </a:r>
            <a:r>
              <a:rPr lang="hr-HR" sz="2800" dirty="0" err="1"/>
              <a:t>point</a:t>
            </a:r>
            <a:r>
              <a:rPr lang="hr-HR" sz="2800" dirty="0"/>
              <a:t> to </a:t>
            </a: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correct</a:t>
            </a:r>
            <a:r>
              <a:rPr lang="hr-HR" sz="2800" dirty="0"/>
              <a:t> </a:t>
            </a:r>
            <a:r>
              <a:rPr lang="hr-HR" sz="2800" dirty="0" err="1"/>
              <a:t>picture</a:t>
            </a:r>
            <a:r>
              <a:rPr lang="hr-HR" sz="2800" dirty="0"/>
              <a:t>.</a:t>
            </a:r>
            <a:br>
              <a:rPr lang="hr-HR" sz="2800" dirty="0"/>
            </a:br>
            <a:r>
              <a:rPr lang="hr-HR" sz="2800" i="1" dirty="0"/>
              <a:t>Slušaj i pokaži prstom točnu sliku.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981950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586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19275207-F6FF-4F9E-B0B6-103ACCD55ABB}"/>
              </a:ext>
            </a:extLst>
          </p:cNvPr>
          <p:cNvSpPr txBox="1"/>
          <p:nvPr/>
        </p:nvSpPr>
        <p:spPr>
          <a:xfrm>
            <a:off x="758758" y="126460"/>
            <a:ext cx="10525327" cy="648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Do </a:t>
            </a:r>
            <a:r>
              <a:rPr lang="hr-HR" sz="2800" dirty="0" err="1"/>
              <a:t>you</a:t>
            </a:r>
            <a:r>
              <a:rPr lang="hr-HR" sz="2800" dirty="0"/>
              <a:t> </a:t>
            </a:r>
            <a:r>
              <a:rPr lang="hr-HR" sz="2800" dirty="0" err="1"/>
              <a:t>know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meaning</a:t>
            </a:r>
            <a:r>
              <a:rPr lang="hr-HR" sz="2800" dirty="0"/>
              <a:t> </a:t>
            </a:r>
            <a:r>
              <a:rPr lang="hr-HR" sz="2800" dirty="0" err="1"/>
              <a:t>of</a:t>
            </a:r>
            <a:r>
              <a:rPr lang="hr-HR" sz="2800" dirty="0"/>
              <a:t> </a:t>
            </a:r>
            <a:r>
              <a:rPr lang="hr-HR" sz="2800" dirty="0" err="1"/>
              <a:t>these</a:t>
            </a:r>
            <a:r>
              <a:rPr lang="hr-HR" sz="2800" dirty="0"/>
              <a:t> </a:t>
            </a:r>
            <a:r>
              <a:rPr lang="hr-HR" sz="2800" dirty="0" err="1"/>
              <a:t>words</a:t>
            </a:r>
            <a:r>
              <a:rPr lang="hr-HR" sz="2800" dirty="0"/>
              <a:t>?</a:t>
            </a:r>
          </a:p>
          <a:p>
            <a:r>
              <a:rPr lang="hr-HR" sz="2800" i="1" dirty="0"/>
              <a:t>Znaš li značenje ovih riječi?</a:t>
            </a:r>
          </a:p>
          <a:p>
            <a:endParaRPr lang="hr-HR" sz="2800" i="1" dirty="0"/>
          </a:p>
          <a:p>
            <a:pPr>
              <a:lnSpc>
                <a:spcPct val="150000"/>
              </a:lnSpc>
            </a:pPr>
            <a:r>
              <a:rPr lang="hr-HR" sz="2800" dirty="0"/>
              <a:t>café –  					</a:t>
            </a:r>
            <a:r>
              <a:rPr lang="hr-HR" sz="2800" dirty="0" err="1"/>
              <a:t>hospital</a:t>
            </a:r>
            <a:r>
              <a:rPr lang="hr-HR" sz="2800" dirty="0"/>
              <a:t> – </a:t>
            </a:r>
          </a:p>
          <a:p>
            <a:pPr>
              <a:lnSpc>
                <a:spcPct val="150000"/>
              </a:lnSpc>
            </a:pPr>
            <a:r>
              <a:rPr lang="hr-HR" sz="2800" dirty="0" err="1"/>
              <a:t>library</a:t>
            </a:r>
            <a:r>
              <a:rPr lang="hr-HR" sz="2800" dirty="0"/>
              <a:t> – 					market – </a:t>
            </a:r>
          </a:p>
          <a:p>
            <a:pPr>
              <a:lnSpc>
                <a:spcPct val="150000"/>
              </a:lnSpc>
            </a:pPr>
            <a:r>
              <a:rPr lang="hr-HR" sz="2800" dirty="0"/>
              <a:t>police </a:t>
            </a:r>
            <a:r>
              <a:rPr lang="hr-HR" sz="2800" dirty="0" err="1"/>
              <a:t>station</a:t>
            </a:r>
            <a:r>
              <a:rPr lang="hr-HR" sz="2800" dirty="0"/>
              <a:t> – 				post </a:t>
            </a:r>
            <a:r>
              <a:rPr lang="hr-HR" sz="2800" dirty="0" err="1"/>
              <a:t>office</a:t>
            </a:r>
            <a:r>
              <a:rPr lang="hr-HR" sz="2800" dirty="0"/>
              <a:t> – </a:t>
            </a:r>
          </a:p>
          <a:p>
            <a:pPr>
              <a:lnSpc>
                <a:spcPct val="150000"/>
              </a:lnSpc>
            </a:pPr>
            <a:r>
              <a:rPr lang="hr-HR" sz="2800" dirty="0" err="1"/>
              <a:t>bakery</a:t>
            </a:r>
            <a:r>
              <a:rPr lang="hr-HR" sz="2800" dirty="0"/>
              <a:t> – 					</a:t>
            </a:r>
            <a:r>
              <a:rPr lang="hr-HR" sz="2800" dirty="0" err="1"/>
              <a:t>church</a:t>
            </a:r>
            <a:r>
              <a:rPr lang="hr-HR" sz="2800" dirty="0"/>
              <a:t> – </a:t>
            </a:r>
          </a:p>
          <a:p>
            <a:pPr>
              <a:lnSpc>
                <a:spcPct val="150000"/>
              </a:lnSpc>
            </a:pPr>
            <a:r>
              <a:rPr lang="hr-HR" sz="2800" dirty="0"/>
              <a:t>car park – 					</a:t>
            </a:r>
            <a:r>
              <a:rPr lang="hr-HR" sz="2800" dirty="0" err="1"/>
              <a:t>bookshop</a:t>
            </a:r>
            <a:r>
              <a:rPr lang="hr-HR" sz="2800" dirty="0"/>
              <a:t> – </a:t>
            </a:r>
          </a:p>
          <a:p>
            <a:pPr>
              <a:lnSpc>
                <a:spcPct val="150000"/>
              </a:lnSpc>
            </a:pPr>
            <a:r>
              <a:rPr lang="hr-HR" sz="2800" dirty="0" err="1"/>
              <a:t>museum</a:t>
            </a:r>
            <a:r>
              <a:rPr lang="hr-HR" sz="2800" dirty="0"/>
              <a:t> – 					</a:t>
            </a:r>
            <a:r>
              <a:rPr lang="hr-HR" sz="2800" dirty="0" err="1"/>
              <a:t>sports</a:t>
            </a:r>
            <a:r>
              <a:rPr lang="hr-HR" sz="2800" dirty="0"/>
              <a:t> centre – </a:t>
            </a:r>
          </a:p>
          <a:p>
            <a:pPr>
              <a:lnSpc>
                <a:spcPct val="150000"/>
              </a:lnSpc>
            </a:pPr>
            <a:r>
              <a:rPr lang="hr-HR" sz="2800" dirty="0" err="1"/>
              <a:t>theatre</a:t>
            </a:r>
            <a:r>
              <a:rPr lang="hr-HR" sz="2800" dirty="0"/>
              <a:t> – 					</a:t>
            </a:r>
            <a:r>
              <a:rPr lang="hr-HR" sz="2800" dirty="0" err="1"/>
              <a:t>zoo</a:t>
            </a:r>
            <a:r>
              <a:rPr lang="hr-HR" sz="2800" dirty="0"/>
              <a:t> – </a:t>
            </a:r>
          </a:p>
          <a:p>
            <a:pPr>
              <a:lnSpc>
                <a:spcPct val="150000"/>
              </a:lnSpc>
            </a:pPr>
            <a:r>
              <a:rPr lang="hr-HR" sz="2800" dirty="0" err="1"/>
              <a:t>main</a:t>
            </a:r>
            <a:r>
              <a:rPr lang="hr-HR" sz="2800" dirty="0"/>
              <a:t> </a:t>
            </a:r>
            <a:r>
              <a:rPr lang="hr-HR" sz="2800" dirty="0" err="1"/>
              <a:t>square</a:t>
            </a:r>
            <a:r>
              <a:rPr lang="hr-HR" sz="2800" dirty="0"/>
              <a:t> – 				</a:t>
            </a:r>
            <a:endParaRPr lang="hr-HR" sz="2800" i="1" dirty="0"/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id="{EC1E03FE-BAEE-48B3-ABD4-FC2D41B0A024}"/>
              </a:ext>
            </a:extLst>
          </p:cNvPr>
          <p:cNvSpPr txBox="1"/>
          <p:nvPr/>
        </p:nvSpPr>
        <p:spPr>
          <a:xfrm>
            <a:off x="1939332" y="1547446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kafić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FB90E5A0-BDE9-47BB-9F68-BDBF8FDDE07C}"/>
              </a:ext>
            </a:extLst>
          </p:cNvPr>
          <p:cNvSpPr txBox="1"/>
          <p:nvPr/>
        </p:nvSpPr>
        <p:spPr>
          <a:xfrm>
            <a:off x="2244132" y="2214692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knjižnica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D000BF12-57AD-45D7-9FC7-F24CBC5CDB2C}"/>
              </a:ext>
            </a:extLst>
          </p:cNvPr>
          <p:cNvSpPr txBox="1"/>
          <p:nvPr/>
        </p:nvSpPr>
        <p:spPr>
          <a:xfrm>
            <a:off x="3117447" y="2879999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policijska postaja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3221AE10-7DF0-4AAF-A154-F9504DA59635}"/>
              </a:ext>
            </a:extLst>
          </p:cNvPr>
          <p:cNvSpPr txBox="1"/>
          <p:nvPr/>
        </p:nvSpPr>
        <p:spPr>
          <a:xfrm>
            <a:off x="2244132" y="3491652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pekarnica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56A323F9-C527-4C1A-8E40-39CEB6D4E1F5}"/>
              </a:ext>
            </a:extLst>
          </p:cNvPr>
          <p:cNvSpPr txBox="1"/>
          <p:nvPr/>
        </p:nvSpPr>
        <p:spPr>
          <a:xfrm>
            <a:off x="2406580" y="4119693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parkiralište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DD1F77BA-8B13-484B-92BD-A42A6B7D1FFA}"/>
              </a:ext>
            </a:extLst>
          </p:cNvPr>
          <p:cNvSpPr txBox="1"/>
          <p:nvPr/>
        </p:nvSpPr>
        <p:spPr>
          <a:xfrm>
            <a:off x="2406580" y="4763476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muzej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D27A030A-66FA-4576-8376-2277907B908A}"/>
              </a:ext>
            </a:extLst>
          </p:cNvPr>
          <p:cNvSpPr txBox="1"/>
          <p:nvPr/>
        </p:nvSpPr>
        <p:spPr>
          <a:xfrm>
            <a:off x="2244132" y="5375775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kazalište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70BFBDD1-6FF7-4A49-8DDE-FEA386110A50}"/>
              </a:ext>
            </a:extLst>
          </p:cNvPr>
          <p:cNvSpPr txBox="1"/>
          <p:nvPr/>
        </p:nvSpPr>
        <p:spPr>
          <a:xfrm>
            <a:off x="3009481" y="6005801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glavni trg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A28CD33F-2D04-4B29-B3A9-753619A0694C}"/>
              </a:ext>
            </a:extLst>
          </p:cNvPr>
          <p:cNvSpPr txBox="1"/>
          <p:nvPr/>
        </p:nvSpPr>
        <p:spPr>
          <a:xfrm>
            <a:off x="7943221" y="1544469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bolnica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FE098D13-1141-4CDA-B178-87CCD2A66EE5}"/>
              </a:ext>
            </a:extLst>
          </p:cNvPr>
          <p:cNvSpPr txBox="1"/>
          <p:nvPr/>
        </p:nvSpPr>
        <p:spPr>
          <a:xfrm>
            <a:off x="7154428" y="5375775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zoološki vrt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9EA41746-5209-4540-AC9B-5A31C9E20093}"/>
              </a:ext>
            </a:extLst>
          </p:cNvPr>
          <p:cNvSpPr txBox="1"/>
          <p:nvPr/>
        </p:nvSpPr>
        <p:spPr>
          <a:xfrm>
            <a:off x="8639800" y="4745749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sportski centar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521C1C0B-DB65-4346-84B1-55F78A9E63D4}"/>
              </a:ext>
            </a:extLst>
          </p:cNvPr>
          <p:cNvSpPr txBox="1"/>
          <p:nvPr/>
        </p:nvSpPr>
        <p:spPr>
          <a:xfrm>
            <a:off x="8169202" y="4115723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knjižara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67FCD027-3941-4AC0-BA13-CA4D0A9DB1AA}"/>
              </a:ext>
            </a:extLst>
          </p:cNvPr>
          <p:cNvSpPr txBox="1"/>
          <p:nvPr/>
        </p:nvSpPr>
        <p:spPr>
          <a:xfrm>
            <a:off x="7757220" y="3485697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crkva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5D21839A-DFA5-475D-B667-79D6E3E7BD0D}"/>
              </a:ext>
            </a:extLst>
          </p:cNvPr>
          <p:cNvSpPr txBox="1"/>
          <p:nvPr/>
        </p:nvSpPr>
        <p:spPr>
          <a:xfrm>
            <a:off x="8269578" y="2849083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poštanski ured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44833CE3-19DC-4F86-BE96-60719DC659DA}"/>
              </a:ext>
            </a:extLst>
          </p:cNvPr>
          <p:cNvSpPr txBox="1"/>
          <p:nvPr/>
        </p:nvSpPr>
        <p:spPr>
          <a:xfrm>
            <a:off x="7757220" y="2174495"/>
            <a:ext cx="2793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tržnica</a:t>
            </a:r>
          </a:p>
        </p:txBody>
      </p:sp>
      <p:sp>
        <p:nvSpPr>
          <p:cNvPr id="19" name="Pravokutnik 18">
            <a:extLst>
              <a:ext uri="{FF2B5EF4-FFF2-40B4-BE49-F238E27FC236}">
                <a16:creationId xmlns:a16="http://schemas.microsoft.com/office/drawing/2014/main" id="{D73E79BE-3E42-46AB-AC81-C0200196EFDB}"/>
              </a:ext>
            </a:extLst>
          </p:cNvPr>
          <p:cNvSpPr/>
          <p:nvPr/>
        </p:nvSpPr>
        <p:spPr>
          <a:xfrm>
            <a:off x="706842" y="1423980"/>
            <a:ext cx="10356177" cy="5191307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5612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65E29B76-642C-47F9-9507-476866E1ED3B}"/>
              </a:ext>
            </a:extLst>
          </p:cNvPr>
          <p:cNvSpPr txBox="1"/>
          <p:nvPr/>
        </p:nvSpPr>
        <p:spPr>
          <a:xfrm>
            <a:off x="525294" y="1437689"/>
            <a:ext cx="922182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Why</a:t>
            </a:r>
            <a:r>
              <a:rPr lang="hr-HR" sz="2800" dirty="0"/>
              <a:t> do </a:t>
            </a:r>
            <a:r>
              <a:rPr lang="hr-HR" sz="2800" dirty="0" err="1"/>
              <a:t>people</a:t>
            </a:r>
            <a:r>
              <a:rPr lang="hr-HR" sz="2800" dirty="0"/>
              <a:t> </a:t>
            </a:r>
            <a:r>
              <a:rPr lang="hr-HR" sz="2800" dirty="0" err="1"/>
              <a:t>go</a:t>
            </a:r>
            <a:r>
              <a:rPr lang="hr-HR" sz="2800" dirty="0"/>
              <a:t> to </a:t>
            </a:r>
            <a:r>
              <a:rPr lang="hr-HR" sz="2800" dirty="0" err="1"/>
              <a:t>these</a:t>
            </a:r>
            <a:r>
              <a:rPr lang="hr-HR" sz="2800" dirty="0"/>
              <a:t> </a:t>
            </a:r>
            <a:r>
              <a:rPr lang="hr-HR" sz="2800" dirty="0" err="1"/>
              <a:t>places</a:t>
            </a:r>
            <a:r>
              <a:rPr lang="hr-HR" sz="2800" dirty="0"/>
              <a:t>?</a:t>
            </a:r>
          </a:p>
          <a:p>
            <a:r>
              <a:rPr lang="hr-HR" sz="2800" i="1" dirty="0"/>
              <a:t>Zašto ljudi idu na ova mjesta?</a:t>
            </a:r>
          </a:p>
          <a:p>
            <a:endParaRPr lang="hr-HR" sz="2400" dirty="0"/>
          </a:p>
          <a:p>
            <a:r>
              <a:rPr lang="hr-HR" sz="2800" dirty="0" err="1"/>
              <a:t>Why</a:t>
            </a:r>
            <a:r>
              <a:rPr lang="hr-HR" sz="2800" dirty="0"/>
              <a:t> are </a:t>
            </a:r>
            <a:r>
              <a:rPr lang="hr-HR" sz="2800" dirty="0" err="1"/>
              <a:t>they</a:t>
            </a:r>
            <a:r>
              <a:rPr lang="hr-HR" sz="2800" dirty="0"/>
              <a:t> </a:t>
            </a:r>
            <a:r>
              <a:rPr lang="hr-HR" sz="2800" dirty="0" err="1"/>
              <a:t>important</a:t>
            </a:r>
            <a:r>
              <a:rPr lang="hr-HR" sz="2800" dirty="0"/>
              <a:t>?</a:t>
            </a:r>
            <a:br>
              <a:rPr lang="hr-HR" sz="2800" dirty="0"/>
            </a:br>
            <a:r>
              <a:rPr lang="hr-HR" sz="2800" i="1" dirty="0"/>
              <a:t>Zašto su ona važna?</a:t>
            </a:r>
            <a:br>
              <a:rPr lang="hr-HR" sz="2800" dirty="0"/>
            </a:br>
            <a:br>
              <a:rPr lang="hr-HR" sz="2800" dirty="0"/>
            </a:br>
            <a:r>
              <a:rPr lang="hr-HR" sz="2800" dirty="0" err="1"/>
              <a:t>Did</a:t>
            </a:r>
            <a:r>
              <a:rPr lang="hr-HR" sz="2800" dirty="0"/>
              <a:t> </a:t>
            </a:r>
            <a:r>
              <a:rPr lang="hr-HR" sz="2800" dirty="0" err="1"/>
              <a:t>you</a:t>
            </a:r>
            <a:r>
              <a:rPr lang="hr-HR" sz="2800" dirty="0"/>
              <a:t> </a:t>
            </a:r>
            <a:r>
              <a:rPr lang="hr-HR" sz="2800" dirty="0" err="1"/>
              <a:t>ever</a:t>
            </a:r>
            <a:r>
              <a:rPr lang="hr-HR" sz="2800" dirty="0"/>
              <a:t> </a:t>
            </a:r>
            <a:r>
              <a:rPr lang="hr-HR" sz="2800" dirty="0" err="1"/>
              <a:t>go</a:t>
            </a:r>
            <a:r>
              <a:rPr lang="hr-HR" sz="2800" dirty="0"/>
              <a:t> to:      </a:t>
            </a:r>
            <a:r>
              <a:rPr lang="hr-HR" sz="2800" dirty="0" err="1"/>
              <a:t>library</a:t>
            </a:r>
            <a:r>
              <a:rPr lang="hr-HR" sz="2800" dirty="0"/>
              <a:t>?</a:t>
            </a:r>
            <a:br>
              <a:rPr lang="hr-HR" sz="2800" dirty="0"/>
            </a:br>
            <a:r>
              <a:rPr lang="hr-HR" sz="2800" i="1" dirty="0"/>
              <a:t>Jesi li ikad išao u</a:t>
            </a:r>
            <a:r>
              <a:rPr lang="hr-HR" sz="2800" dirty="0"/>
              <a:t>                                  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57C92C84-4E0C-455F-86C2-11714CDD8AE7}"/>
              </a:ext>
            </a:extLst>
          </p:cNvPr>
          <p:cNvSpPr txBox="1"/>
          <p:nvPr/>
        </p:nvSpPr>
        <p:spPr>
          <a:xfrm>
            <a:off x="3217463" y="4392344"/>
            <a:ext cx="3230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     police </a:t>
            </a:r>
            <a:r>
              <a:rPr lang="hr-HR" sz="2800" dirty="0" err="1"/>
              <a:t>station</a:t>
            </a:r>
            <a:r>
              <a:rPr lang="hr-HR" sz="2800" dirty="0"/>
              <a:t>? 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25552AA2-2EE6-48FF-819C-A2F8C1394EBB}"/>
              </a:ext>
            </a:extLst>
          </p:cNvPr>
          <p:cNvSpPr txBox="1"/>
          <p:nvPr/>
        </p:nvSpPr>
        <p:spPr>
          <a:xfrm>
            <a:off x="3639494" y="4884107"/>
            <a:ext cx="1918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bakery</a:t>
            </a:r>
            <a:r>
              <a:rPr lang="hr-HR" sz="2400" dirty="0"/>
              <a:t> ?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3C05D70D-E6C5-45BE-94B5-6E415F761CB4}"/>
              </a:ext>
            </a:extLst>
          </p:cNvPr>
          <p:cNvSpPr txBox="1"/>
          <p:nvPr/>
        </p:nvSpPr>
        <p:spPr>
          <a:xfrm>
            <a:off x="3548204" y="5712976"/>
            <a:ext cx="1918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car park?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7B72CCCD-435F-4662-B9F7-C67EF3887081}"/>
              </a:ext>
            </a:extLst>
          </p:cNvPr>
          <p:cNvSpPr txBox="1"/>
          <p:nvPr/>
        </p:nvSpPr>
        <p:spPr>
          <a:xfrm>
            <a:off x="3639493" y="5283048"/>
            <a:ext cx="1918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park?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CDB0C565-F81C-4712-AD8A-9159196AC9AE}"/>
              </a:ext>
            </a:extLst>
          </p:cNvPr>
          <p:cNvSpPr txBox="1"/>
          <p:nvPr/>
        </p:nvSpPr>
        <p:spPr>
          <a:xfrm>
            <a:off x="3548204" y="6173753"/>
            <a:ext cx="1918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museum</a:t>
            </a:r>
            <a:r>
              <a:rPr lang="hr-HR" sz="2800" dirty="0"/>
              <a:t>?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DECF8A04-F4F5-4D96-AC88-99007E7BBFAC}"/>
              </a:ext>
            </a:extLst>
          </p:cNvPr>
          <p:cNvSpPr txBox="1"/>
          <p:nvPr/>
        </p:nvSpPr>
        <p:spPr>
          <a:xfrm>
            <a:off x="7822449" y="3677503"/>
            <a:ext cx="1918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cinema</a:t>
            </a:r>
            <a:r>
              <a:rPr lang="hr-HR" sz="2800" dirty="0"/>
              <a:t>?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0077A8C9-FD0F-46AE-B68A-773DDD656BF0}"/>
              </a:ext>
            </a:extLst>
          </p:cNvPr>
          <p:cNvSpPr txBox="1"/>
          <p:nvPr/>
        </p:nvSpPr>
        <p:spPr>
          <a:xfrm>
            <a:off x="7822449" y="4178984"/>
            <a:ext cx="1918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theatre</a:t>
            </a:r>
            <a:r>
              <a:rPr lang="hr-HR" sz="2800" dirty="0"/>
              <a:t>? …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713E7AC4-44CC-483D-AD5F-623819785500}"/>
              </a:ext>
            </a:extLst>
          </p:cNvPr>
          <p:cNvSpPr txBox="1"/>
          <p:nvPr/>
        </p:nvSpPr>
        <p:spPr>
          <a:xfrm>
            <a:off x="525294" y="422637"/>
            <a:ext cx="98833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Uvježbaj nazive za mjesta u gradu uz igru na sljedećoj poveznici: </a:t>
            </a:r>
            <a:r>
              <a:rPr lang="hr-HR" sz="2800" i="1" dirty="0">
                <a:hlinkClick r:id="rId2"/>
              </a:rPr>
              <a:t>https://wordwall.net/resource/255011/ollies-hometown</a:t>
            </a:r>
            <a:r>
              <a:rPr lang="hr-HR" sz="2800" i="1" dirty="0"/>
              <a:t> .  </a:t>
            </a:r>
          </a:p>
        </p:txBody>
      </p:sp>
    </p:spTree>
    <p:extLst>
      <p:ext uri="{BB962C8B-B14F-4D97-AF65-F5344CB8AC3E}">
        <p14:creationId xmlns:p14="http://schemas.microsoft.com/office/powerpoint/2010/main" val="102050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F5448E5A-29D9-4783-9A94-A876ABDC7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5094"/>
            <a:ext cx="12192000" cy="4858397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D885C13D-43DD-415B-A0F3-0D3279EEFA5D}"/>
              </a:ext>
            </a:extLst>
          </p:cNvPr>
          <p:cNvSpPr txBox="1"/>
          <p:nvPr/>
        </p:nvSpPr>
        <p:spPr>
          <a:xfrm>
            <a:off x="515566" y="1063429"/>
            <a:ext cx="11021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err="1"/>
              <a:t>Ollie</a:t>
            </a:r>
            <a:r>
              <a:rPr lang="hr-HR" sz="2400" i="1" dirty="0"/>
              <a:t> opisuje mjesta u svom rodnom gradu. Pročitaj opise i na crtu napiši naziv mjesta.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B3418601-65F9-447A-A547-FF1657154095}"/>
              </a:ext>
            </a:extLst>
          </p:cNvPr>
          <p:cNvSpPr txBox="1"/>
          <p:nvPr/>
        </p:nvSpPr>
        <p:spPr>
          <a:xfrm>
            <a:off x="1994171" y="3042459"/>
            <a:ext cx="2081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rgbClr val="FF0000"/>
                </a:solidFill>
              </a:rPr>
              <a:t>zoo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CD327E4A-D191-423B-AC72-CE428F5A069A}"/>
              </a:ext>
            </a:extLst>
          </p:cNvPr>
          <p:cNvSpPr txBox="1"/>
          <p:nvPr/>
        </p:nvSpPr>
        <p:spPr>
          <a:xfrm>
            <a:off x="4218562" y="4111557"/>
            <a:ext cx="2081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rgbClr val="FF0000"/>
                </a:solidFill>
              </a:rPr>
              <a:t>library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B50B841F-50A1-4C92-A925-1E5DBD306380}"/>
              </a:ext>
            </a:extLst>
          </p:cNvPr>
          <p:cNvSpPr txBox="1"/>
          <p:nvPr/>
        </p:nvSpPr>
        <p:spPr>
          <a:xfrm>
            <a:off x="2932889" y="5483157"/>
            <a:ext cx="2081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rgbClr val="FF0000"/>
                </a:solidFill>
              </a:rPr>
              <a:t>theatre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F5DB79A7-835E-4306-B8FB-3CCE72BE7E90}"/>
              </a:ext>
            </a:extLst>
          </p:cNvPr>
          <p:cNvSpPr txBox="1"/>
          <p:nvPr/>
        </p:nvSpPr>
        <p:spPr>
          <a:xfrm>
            <a:off x="9513651" y="3042460"/>
            <a:ext cx="2081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rgbClr val="FF0000"/>
                </a:solidFill>
              </a:rPr>
              <a:t>hospital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DD507871-3828-4F99-A004-1FEDF369C308}"/>
              </a:ext>
            </a:extLst>
          </p:cNvPr>
          <p:cNvSpPr txBox="1"/>
          <p:nvPr/>
        </p:nvSpPr>
        <p:spPr>
          <a:xfrm>
            <a:off x="8615464" y="4366643"/>
            <a:ext cx="2081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rgbClr val="FF0000"/>
                </a:solidFill>
              </a:rPr>
              <a:t>museum</a:t>
            </a:r>
            <a:endParaRPr lang="hr-HR" sz="2400" b="1" dirty="0">
              <a:solidFill>
                <a:srgbClr val="FF0000"/>
              </a:solidFill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6659E2F9-95A5-45B7-A118-1BDD3BECEEFE}"/>
              </a:ext>
            </a:extLst>
          </p:cNvPr>
          <p:cNvSpPr txBox="1"/>
          <p:nvPr/>
        </p:nvSpPr>
        <p:spPr>
          <a:xfrm>
            <a:off x="5929818" y="5794571"/>
            <a:ext cx="2673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rgbClr val="FF0000"/>
                </a:solidFill>
              </a:rPr>
              <a:t>shopping</a:t>
            </a:r>
            <a:r>
              <a:rPr lang="hr-HR" sz="2400" b="1" dirty="0">
                <a:solidFill>
                  <a:srgbClr val="FF0000"/>
                </a:solidFill>
              </a:rPr>
              <a:t> centre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0E30EC7F-5395-43FA-AE05-E822CC208B99}"/>
              </a:ext>
            </a:extLst>
          </p:cNvPr>
          <p:cNvSpPr txBox="1"/>
          <p:nvPr/>
        </p:nvSpPr>
        <p:spPr>
          <a:xfrm>
            <a:off x="1494817" y="3561558"/>
            <a:ext cx="9157345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hr-HR" sz="2400" i="1" dirty="0"/>
              <a:t>Zadatak 2 možeš riješiti i u digitalnom obliku. Otvori poveznicu i klikni na PLAY – Read </a:t>
            </a:r>
            <a:r>
              <a:rPr lang="hr-HR" sz="2400" i="1" dirty="0" err="1"/>
              <a:t>and</a:t>
            </a:r>
            <a:r>
              <a:rPr lang="hr-HR" sz="2400" i="1" dirty="0"/>
              <a:t> </a:t>
            </a:r>
            <a:r>
              <a:rPr lang="hr-HR" sz="2400" i="1" dirty="0" err="1"/>
              <a:t>match</a:t>
            </a:r>
            <a:r>
              <a:rPr lang="hr-HR" sz="2400" i="1" dirty="0"/>
              <a:t>. </a:t>
            </a:r>
            <a:r>
              <a:rPr lang="hr-HR" sz="2400" i="1" dirty="0">
                <a:hlinkClick r:id="rId3"/>
              </a:rPr>
              <a:t>https://www.e-sfera.hr/dodatni-digitalni-sadrzaji/ca320651-f7d5-4202-909e-e86d997a6273/</a:t>
            </a:r>
            <a:r>
              <a:rPr lang="hr-HR" sz="24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9416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43AADA56-C153-4E29-A637-1EFAAA091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271" y="735070"/>
            <a:ext cx="5852695" cy="3254815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CAE1553D-7AEC-4081-A540-6C3A1CF76C5F}"/>
              </a:ext>
            </a:extLst>
          </p:cNvPr>
          <p:cNvSpPr txBox="1"/>
          <p:nvPr/>
        </p:nvSpPr>
        <p:spPr>
          <a:xfrm>
            <a:off x="885216" y="196771"/>
            <a:ext cx="731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Odgovori na pitanja.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171D1617-907B-4CE8-8273-EABA9AB97C6D}"/>
              </a:ext>
            </a:extLst>
          </p:cNvPr>
          <p:cNvSpPr txBox="1"/>
          <p:nvPr/>
        </p:nvSpPr>
        <p:spPr>
          <a:xfrm>
            <a:off x="6029996" y="1232500"/>
            <a:ext cx="5853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/>
              <a:t>Zašto je </a:t>
            </a:r>
            <a:r>
              <a:rPr lang="hr-HR" sz="2400" i="1" dirty="0" err="1"/>
              <a:t>Olliju</a:t>
            </a:r>
            <a:r>
              <a:rPr lang="hr-HR" sz="2400" i="1" dirty="0"/>
              <a:t> žao životinja u zoološkom vrtu?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FB32FE60-B2CA-4220-BB1A-7251375AA788}"/>
              </a:ext>
            </a:extLst>
          </p:cNvPr>
          <p:cNvSpPr txBox="1"/>
          <p:nvPr/>
        </p:nvSpPr>
        <p:spPr>
          <a:xfrm>
            <a:off x="5273549" y="1729930"/>
            <a:ext cx="5853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/>
              <a:t>Tko pomaže bolesnim ljudima u bolnici?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F9F78F03-BA76-4470-8132-5C500619502D}"/>
              </a:ext>
            </a:extLst>
          </p:cNvPr>
          <p:cNvSpPr txBox="1"/>
          <p:nvPr/>
        </p:nvSpPr>
        <p:spPr>
          <a:xfrm>
            <a:off x="5355771" y="2194976"/>
            <a:ext cx="5853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/>
              <a:t>Što posuđuješ u knjižnici?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775D445A-F741-406A-8186-D377F70CB3C6}"/>
              </a:ext>
            </a:extLst>
          </p:cNvPr>
          <p:cNvSpPr txBox="1"/>
          <p:nvPr/>
        </p:nvSpPr>
        <p:spPr>
          <a:xfrm>
            <a:off x="5273548" y="2656641"/>
            <a:ext cx="5853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/>
              <a:t>Zašto ljudi idu u muzeje?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754B6ACD-01E7-4175-AD45-798ABA3AB35C}"/>
              </a:ext>
            </a:extLst>
          </p:cNvPr>
          <p:cNvSpPr txBox="1"/>
          <p:nvPr/>
        </p:nvSpPr>
        <p:spPr>
          <a:xfrm>
            <a:off x="6095481" y="3025259"/>
            <a:ext cx="5853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/>
              <a:t>Gdje glumci i plesači baleta rade?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0895D537-2979-4673-8EA7-F04F65C7DC74}"/>
              </a:ext>
            </a:extLst>
          </p:cNvPr>
          <p:cNvSpPr txBox="1"/>
          <p:nvPr/>
        </p:nvSpPr>
        <p:spPr>
          <a:xfrm>
            <a:off x="4694292" y="3476855"/>
            <a:ext cx="5853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/>
              <a:t>Što ljudi rade u trgovačkim centrima?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E9235115-F057-45BA-951F-3BD2D26E1810}"/>
              </a:ext>
            </a:extLst>
          </p:cNvPr>
          <p:cNvSpPr txBox="1"/>
          <p:nvPr/>
        </p:nvSpPr>
        <p:spPr>
          <a:xfrm>
            <a:off x="2286694" y="4056118"/>
            <a:ext cx="86089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/>
              <a:t>What</a:t>
            </a:r>
            <a:r>
              <a:rPr lang="hr-HR" sz="2600" dirty="0"/>
              <a:t> do </a:t>
            </a:r>
            <a:r>
              <a:rPr lang="hr-HR" sz="2600" dirty="0" err="1"/>
              <a:t>these</a:t>
            </a:r>
            <a:r>
              <a:rPr lang="hr-HR" sz="2600" dirty="0"/>
              <a:t> </a:t>
            </a:r>
            <a:r>
              <a:rPr lang="hr-HR" sz="2600" dirty="0" err="1"/>
              <a:t>prepositions</a:t>
            </a:r>
            <a:r>
              <a:rPr lang="hr-HR" sz="2600" dirty="0"/>
              <a:t> </a:t>
            </a:r>
            <a:r>
              <a:rPr lang="hr-HR" sz="2600" dirty="0" err="1"/>
              <a:t>of</a:t>
            </a:r>
            <a:r>
              <a:rPr lang="hr-HR" sz="2600" dirty="0"/>
              <a:t> place </a:t>
            </a:r>
            <a:r>
              <a:rPr lang="hr-HR" sz="2600" dirty="0" err="1"/>
              <a:t>mean</a:t>
            </a:r>
            <a:r>
              <a:rPr lang="hr-HR" sz="2600" dirty="0"/>
              <a:t>?</a:t>
            </a:r>
          </a:p>
          <a:p>
            <a:r>
              <a:rPr lang="hr-HR" sz="2600" i="1" dirty="0"/>
              <a:t>Koje je značenje ovih prijedloga mjesta?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AC659439-C465-4819-B6A7-958ECCF9F7DD}"/>
              </a:ext>
            </a:extLst>
          </p:cNvPr>
          <p:cNvSpPr txBox="1"/>
          <p:nvPr/>
        </p:nvSpPr>
        <p:spPr>
          <a:xfrm>
            <a:off x="2666074" y="5066268"/>
            <a:ext cx="297180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/>
              <a:t>next</a:t>
            </a:r>
            <a:r>
              <a:rPr lang="hr-HR" sz="2600" dirty="0"/>
              <a:t> to – </a:t>
            </a:r>
          </a:p>
          <a:p>
            <a:r>
              <a:rPr lang="hr-HR" sz="2600" dirty="0" err="1"/>
              <a:t>opposite</a:t>
            </a:r>
            <a:r>
              <a:rPr lang="hr-HR" sz="2600" dirty="0"/>
              <a:t> –  </a:t>
            </a:r>
          </a:p>
          <a:p>
            <a:r>
              <a:rPr lang="hr-HR" sz="2600" dirty="0" err="1"/>
              <a:t>in</a:t>
            </a:r>
            <a:r>
              <a:rPr lang="hr-HR" sz="2600" dirty="0"/>
              <a:t> front </a:t>
            </a:r>
            <a:r>
              <a:rPr lang="hr-HR" sz="2600" dirty="0" err="1"/>
              <a:t>of</a:t>
            </a:r>
            <a:r>
              <a:rPr lang="hr-HR" sz="2600" dirty="0"/>
              <a:t> – </a:t>
            </a:r>
          </a:p>
          <a:p>
            <a:r>
              <a:rPr lang="hr-HR" sz="2600" dirty="0"/>
              <a:t>on </a:t>
            </a:r>
            <a:r>
              <a:rPr lang="hr-HR" sz="2600" dirty="0" err="1"/>
              <a:t>the</a:t>
            </a:r>
            <a:r>
              <a:rPr lang="hr-HR" sz="2600" dirty="0"/>
              <a:t> </a:t>
            </a:r>
            <a:r>
              <a:rPr lang="hr-HR" sz="2600" dirty="0" err="1"/>
              <a:t>corner</a:t>
            </a:r>
            <a:r>
              <a:rPr lang="hr-HR" sz="2600" dirty="0"/>
              <a:t> </a:t>
            </a:r>
            <a:r>
              <a:rPr lang="hr-HR" sz="2600" dirty="0" err="1"/>
              <a:t>of</a:t>
            </a:r>
            <a:r>
              <a:rPr lang="hr-HR" sz="2600" dirty="0"/>
              <a:t> – 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67641842-9AED-45F0-B4D6-09DDB2F3D1D1}"/>
              </a:ext>
            </a:extLst>
          </p:cNvPr>
          <p:cNvSpPr txBox="1"/>
          <p:nvPr/>
        </p:nvSpPr>
        <p:spPr>
          <a:xfrm>
            <a:off x="4054698" y="5066268"/>
            <a:ext cx="33966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/>
              <a:t>pokraj, pored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FE1A6490-06E0-421B-B804-993D4F1A88C8}"/>
              </a:ext>
            </a:extLst>
          </p:cNvPr>
          <p:cNvSpPr txBox="1"/>
          <p:nvPr/>
        </p:nvSpPr>
        <p:spPr>
          <a:xfrm>
            <a:off x="4230028" y="5497984"/>
            <a:ext cx="33966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/>
              <a:t>nasuprot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4BAE582D-F2A6-4CF3-A934-B43622B15EE6}"/>
              </a:ext>
            </a:extLst>
          </p:cNvPr>
          <p:cNvSpPr txBox="1"/>
          <p:nvPr/>
        </p:nvSpPr>
        <p:spPr>
          <a:xfrm>
            <a:off x="4397136" y="5860091"/>
            <a:ext cx="33966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/>
              <a:t>ispred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95C0C5AB-EEEE-4452-9F6E-0179DA416570}"/>
              </a:ext>
            </a:extLst>
          </p:cNvPr>
          <p:cNvSpPr txBox="1"/>
          <p:nvPr/>
        </p:nvSpPr>
        <p:spPr>
          <a:xfrm>
            <a:off x="5271118" y="6228709"/>
            <a:ext cx="33966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/>
              <a:t>na uglu</a:t>
            </a:r>
          </a:p>
        </p:txBody>
      </p:sp>
      <p:pic>
        <p:nvPicPr>
          <p:cNvPr id="18" name="Slika 17">
            <a:extLst>
              <a:ext uri="{FF2B5EF4-FFF2-40B4-BE49-F238E27FC236}">
                <a16:creationId xmlns:a16="http://schemas.microsoft.com/office/drawing/2014/main" id="{47E3333C-ABC6-4BB4-BDC7-087B9542E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353" y="225309"/>
            <a:ext cx="5181600" cy="5191125"/>
          </a:xfrm>
          <a:prstGeom prst="rect">
            <a:avLst/>
          </a:prstGeom>
        </p:spPr>
      </p:pic>
      <p:sp>
        <p:nvSpPr>
          <p:cNvPr id="19" name="TekstniOkvir 18">
            <a:extLst>
              <a:ext uri="{FF2B5EF4-FFF2-40B4-BE49-F238E27FC236}">
                <a16:creationId xmlns:a16="http://schemas.microsoft.com/office/drawing/2014/main" id="{8B9A2D37-FE0E-46AA-92D8-19A57C224DC2}"/>
              </a:ext>
            </a:extLst>
          </p:cNvPr>
          <p:cNvSpPr txBox="1"/>
          <p:nvPr/>
        </p:nvSpPr>
        <p:spPr>
          <a:xfrm>
            <a:off x="1596438" y="4291144"/>
            <a:ext cx="89980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/>
              <a:t>3. zadatak možeš riješiti i u digitalnom obliku. Otvori poveznicu i klikni na PLAY – Read </a:t>
            </a:r>
            <a:r>
              <a:rPr lang="hr-HR" sz="2400" i="1" dirty="0" err="1"/>
              <a:t>and</a:t>
            </a:r>
            <a:r>
              <a:rPr lang="hr-HR" sz="2400" i="1" dirty="0"/>
              <a:t> </a:t>
            </a:r>
            <a:r>
              <a:rPr lang="hr-HR" sz="2400" i="1" dirty="0" err="1"/>
              <a:t>match</a:t>
            </a:r>
            <a:r>
              <a:rPr lang="hr-HR" sz="2400" i="1" dirty="0"/>
              <a:t>. </a:t>
            </a:r>
            <a:r>
              <a:rPr lang="hr-HR" sz="2400" i="1" dirty="0">
                <a:hlinkClick r:id="rId5"/>
              </a:rPr>
              <a:t>https://www.e-sfera.hr/dodatni-digitalni-sadrzaji/ca320651-f7d5-4202-909e-e86d997a6273/</a:t>
            </a:r>
            <a:r>
              <a:rPr lang="hr-HR" sz="24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53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3" grpId="0"/>
      <p:bldP spid="14" grpId="0"/>
      <p:bldP spid="15" grpId="0"/>
      <p:bldP spid="16" grpId="0"/>
      <p:bldP spid="17" grpId="0"/>
      <p:bldP spid="19" grpId="0"/>
      <p:bldP spid="1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6E7E9E07-648F-4C7A-BB17-1EEFE56A7C2C}"/>
              </a:ext>
            </a:extLst>
          </p:cNvPr>
          <p:cNvSpPr txBox="1"/>
          <p:nvPr/>
        </p:nvSpPr>
        <p:spPr>
          <a:xfrm>
            <a:off x="650847" y="103074"/>
            <a:ext cx="95525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Close </a:t>
            </a:r>
            <a:r>
              <a:rPr lang="hr-HR" sz="2800" dirty="0" err="1"/>
              <a:t>your</a:t>
            </a:r>
            <a:r>
              <a:rPr lang="hr-HR" sz="2800" dirty="0"/>
              <a:t> </a:t>
            </a:r>
            <a:r>
              <a:rPr lang="hr-HR" sz="2800" dirty="0" err="1"/>
              <a:t>book</a:t>
            </a:r>
            <a:r>
              <a:rPr lang="hr-HR" sz="2800" dirty="0"/>
              <a:t>. You </a:t>
            </a:r>
            <a:r>
              <a:rPr lang="hr-HR" sz="2800" dirty="0" err="1"/>
              <a:t>have</a:t>
            </a:r>
            <a:r>
              <a:rPr lang="hr-HR" sz="2800" dirty="0"/>
              <a:t> 10 </a:t>
            </a:r>
            <a:r>
              <a:rPr lang="hr-HR" sz="2800" dirty="0" err="1"/>
              <a:t>seconds</a:t>
            </a:r>
            <a:r>
              <a:rPr lang="hr-HR" sz="2800" dirty="0"/>
              <a:t> to </a:t>
            </a:r>
            <a:r>
              <a:rPr lang="hr-HR" sz="2800" dirty="0" err="1"/>
              <a:t>decide</a:t>
            </a:r>
            <a:r>
              <a:rPr lang="hr-HR" sz="2800" dirty="0"/>
              <a:t> </a:t>
            </a:r>
            <a:r>
              <a:rPr lang="hr-HR" sz="2800" dirty="0" err="1"/>
              <a:t>whether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sentence </a:t>
            </a:r>
            <a:r>
              <a:rPr lang="hr-HR" sz="2800" dirty="0" err="1"/>
              <a:t>is</a:t>
            </a:r>
            <a:r>
              <a:rPr lang="hr-HR" sz="2800" dirty="0"/>
              <a:t> </a:t>
            </a:r>
            <a:r>
              <a:rPr lang="hr-HR" sz="2800" dirty="0" err="1"/>
              <a:t>true</a:t>
            </a:r>
            <a:r>
              <a:rPr lang="hr-HR" sz="2800" dirty="0"/>
              <a:t> </a:t>
            </a:r>
            <a:r>
              <a:rPr lang="hr-HR" sz="2800" dirty="0" err="1"/>
              <a:t>or</a:t>
            </a:r>
            <a:r>
              <a:rPr lang="hr-HR" sz="2800" dirty="0"/>
              <a:t> </a:t>
            </a:r>
            <a:r>
              <a:rPr lang="hr-HR" sz="2800" dirty="0" err="1"/>
              <a:t>false</a:t>
            </a:r>
            <a:r>
              <a:rPr lang="hr-HR" sz="2800" dirty="0"/>
              <a:t>.</a:t>
            </a:r>
          </a:p>
          <a:p>
            <a:r>
              <a:rPr lang="hr-HR" sz="2800" i="1" dirty="0"/>
              <a:t>Zatvori udžbenik. Jesu li rečenice točne ili netočne?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BA0BCE16-E924-4641-A8C5-046ECDF016FA}"/>
              </a:ext>
            </a:extLst>
          </p:cNvPr>
          <p:cNvSpPr txBox="1"/>
          <p:nvPr/>
        </p:nvSpPr>
        <p:spPr>
          <a:xfrm>
            <a:off x="2966401" y="1611882"/>
            <a:ext cx="5256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bakery</a:t>
            </a:r>
            <a:r>
              <a:rPr lang="hr-HR" sz="2800" dirty="0"/>
              <a:t> </a:t>
            </a:r>
            <a:r>
              <a:rPr lang="hr-HR" sz="2800" dirty="0" err="1"/>
              <a:t>is</a:t>
            </a:r>
            <a:r>
              <a:rPr lang="hr-HR" sz="2800" dirty="0"/>
              <a:t> </a:t>
            </a:r>
            <a:r>
              <a:rPr lang="hr-HR" sz="2800" dirty="0" err="1"/>
              <a:t>in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main</a:t>
            </a:r>
            <a:r>
              <a:rPr lang="hr-HR" sz="2800" dirty="0"/>
              <a:t> </a:t>
            </a:r>
            <a:r>
              <a:rPr lang="hr-HR" sz="2800" dirty="0" err="1"/>
              <a:t>square</a:t>
            </a:r>
            <a:r>
              <a:rPr lang="hr-HR" sz="2800" dirty="0"/>
              <a:t>.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B18E7781-2375-45A1-B503-B9E742D3FBCB}"/>
              </a:ext>
            </a:extLst>
          </p:cNvPr>
          <p:cNvSpPr txBox="1"/>
          <p:nvPr/>
        </p:nvSpPr>
        <p:spPr>
          <a:xfrm>
            <a:off x="1820887" y="2228317"/>
            <a:ext cx="8194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church</a:t>
            </a:r>
            <a:r>
              <a:rPr lang="hr-HR" sz="2800" dirty="0"/>
              <a:t> </a:t>
            </a:r>
            <a:r>
              <a:rPr lang="hr-HR" sz="2800" dirty="0" err="1"/>
              <a:t>is</a:t>
            </a:r>
            <a:r>
              <a:rPr lang="hr-HR" sz="2800" dirty="0"/>
              <a:t> </a:t>
            </a:r>
            <a:r>
              <a:rPr lang="hr-HR" sz="2800" dirty="0" err="1"/>
              <a:t>between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bookshop</a:t>
            </a:r>
            <a:r>
              <a:rPr lang="hr-HR" sz="2800" dirty="0"/>
              <a:t> </a:t>
            </a:r>
            <a:r>
              <a:rPr lang="hr-HR" sz="2800" dirty="0" err="1"/>
              <a:t>and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cinema</a:t>
            </a:r>
            <a:r>
              <a:rPr lang="hr-HR" sz="2800" dirty="0"/>
              <a:t>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C116A6E0-E69F-4A04-BB23-F6F53273BE32}"/>
              </a:ext>
            </a:extLst>
          </p:cNvPr>
          <p:cNvSpPr txBox="1"/>
          <p:nvPr/>
        </p:nvSpPr>
        <p:spPr>
          <a:xfrm>
            <a:off x="2202723" y="2844752"/>
            <a:ext cx="8194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There</a:t>
            </a:r>
            <a:r>
              <a:rPr lang="hr-HR" sz="2800" dirty="0"/>
              <a:t> </a:t>
            </a:r>
            <a:r>
              <a:rPr lang="hr-HR" sz="2800" dirty="0" err="1"/>
              <a:t>is</a:t>
            </a:r>
            <a:r>
              <a:rPr lang="hr-HR" sz="2800" dirty="0"/>
              <a:t> a market </a:t>
            </a:r>
            <a:r>
              <a:rPr lang="hr-HR" sz="2800" dirty="0" err="1"/>
              <a:t>next</a:t>
            </a:r>
            <a:r>
              <a:rPr lang="hr-HR" sz="2800" dirty="0"/>
              <a:t> to </a:t>
            </a:r>
            <a:r>
              <a:rPr lang="hr-HR" sz="2800" dirty="0" err="1"/>
              <a:t>the</a:t>
            </a:r>
            <a:r>
              <a:rPr lang="hr-HR" sz="2800" dirty="0"/>
              <a:t> post </a:t>
            </a:r>
            <a:r>
              <a:rPr lang="hr-HR" sz="2800" dirty="0" err="1"/>
              <a:t>office</a:t>
            </a:r>
            <a:r>
              <a:rPr lang="hr-HR" sz="2800" dirty="0"/>
              <a:t>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3667E600-CED3-4C31-AFCD-12699DB38CF3}"/>
              </a:ext>
            </a:extLst>
          </p:cNvPr>
          <p:cNvSpPr txBox="1"/>
          <p:nvPr/>
        </p:nvSpPr>
        <p:spPr>
          <a:xfrm>
            <a:off x="1378676" y="3490029"/>
            <a:ext cx="9078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museum</a:t>
            </a:r>
            <a:r>
              <a:rPr lang="hr-HR" sz="2800" dirty="0"/>
              <a:t> </a:t>
            </a:r>
            <a:r>
              <a:rPr lang="hr-HR" sz="2800" dirty="0" err="1"/>
              <a:t>is</a:t>
            </a:r>
            <a:r>
              <a:rPr lang="hr-HR" sz="2800" dirty="0"/>
              <a:t> on </a:t>
            </a: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corner</a:t>
            </a:r>
            <a:r>
              <a:rPr lang="hr-HR" sz="2800" dirty="0"/>
              <a:t> </a:t>
            </a:r>
            <a:r>
              <a:rPr lang="hr-HR" sz="2800" dirty="0" err="1"/>
              <a:t>of</a:t>
            </a:r>
            <a:r>
              <a:rPr lang="hr-HR" sz="2800" dirty="0"/>
              <a:t> </a:t>
            </a:r>
            <a:r>
              <a:rPr lang="hr-HR" sz="2800" dirty="0" err="1"/>
              <a:t>High</a:t>
            </a:r>
            <a:r>
              <a:rPr lang="hr-HR" sz="2800" dirty="0"/>
              <a:t> Street </a:t>
            </a:r>
            <a:r>
              <a:rPr lang="hr-HR" sz="2800" dirty="0" err="1"/>
              <a:t>and</a:t>
            </a:r>
            <a:r>
              <a:rPr lang="hr-HR" sz="2800" dirty="0"/>
              <a:t> West </a:t>
            </a:r>
            <a:r>
              <a:rPr lang="hr-HR" sz="2800" dirty="0" err="1"/>
              <a:t>Road</a:t>
            </a:r>
            <a:r>
              <a:rPr lang="hr-HR" sz="2800" dirty="0"/>
              <a:t>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A53359E8-A48C-479A-A9C1-A2F2BF2CD8A5}"/>
              </a:ext>
            </a:extLst>
          </p:cNvPr>
          <p:cNvSpPr txBox="1"/>
          <p:nvPr/>
        </p:nvSpPr>
        <p:spPr>
          <a:xfrm>
            <a:off x="1760512" y="4106464"/>
            <a:ext cx="9078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A </a:t>
            </a:r>
            <a:r>
              <a:rPr lang="hr-HR" sz="2800" dirty="0" err="1"/>
              <a:t>group</a:t>
            </a:r>
            <a:r>
              <a:rPr lang="hr-HR" sz="2800" dirty="0"/>
              <a:t> </a:t>
            </a:r>
            <a:r>
              <a:rPr lang="hr-HR" sz="2800" dirty="0" err="1"/>
              <a:t>of</a:t>
            </a:r>
            <a:r>
              <a:rPr lang="hr-HR" sz="2800" dirty="0"/>
              <a:t> </a:t>
            </a:r>
            <a:r>
              <a:rPr lang="hr-HR" sz="2800" dirty="0" err="1"/>
              <a:t>tourists</a:t>
            </a:r>
            <a:r>
              <a:rPr lang="hr-HR" sz="2800" dirty="0"/>
              <a:t> are </a:t>
            </a:r>
            <a:r>
              <a:rPr lang="hr-HR" sz="2800" dirty="0" err="1"/>
              <a:t>standing</a:t>
            </a:r>
            <a:r>
              <a:rPr lang="hr-HR" sz="2800" dirty="0"/>
              <a:t> </a:t>
            </a:r>
            <a:r>
              <a:rPr lang="hr-HR" sz="2800" dirty="0" err="1"/>
              <a:t>in</a:t>
            </a:r>
            <a:r>
              <a:rPr lang="hr-HR" sz="2800" dirty="0"/>
              <a:t> front </a:t>
            </a:r>
            <a:r>
              <a:rPr lang="hr-HR" sz="2800" dirty="0" err="1"/>
              <a:t>of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hospital</a:t>
            </a:r>
            <a:r>
              <a:rPr lang="hr-HR" sz="2800" dirty="0"/>
              <a:t>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EC72C39D-6EEA-4DD8-A365-CB4B0506884B}"/>
              </a:ext>
            </a:extLst>
          </p:cNvPr>
          <p:cNvSpPr txBox="1"/>
          <p:nvPr/>
        </p:nvSpPr>
        <p:spPr>
          <a:xfrm>
            <a:off x="2966401" y="4784702"/>
            <a:ext cx="9078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An </a:t>
            </a:r>
            <a:r>
              <a:rPr lang="hr-HR" sz="2800" dirty="0" err="1"/>
              <a:t>old</a:t>
            </a:r>
            <a:r>
              <a:rPr lang="hr-HR" sz="2800" dirty="0"/>
              <a:t> lady </a:t>
            </a:r>
            <a:r>
              <a:rPr lang="hr-HR" sz="2800" dirty="0" err="1"/>
              <a:t>is</a:t>
            </a:r>
            <a:r>
              <a:rPr lang="hr-HR" sz="2800" dirty="0"/>
              <a:t> </a:t>
            </a:r>
            <a:r>
              <a:rPr lang="hr-HR" sz="2800" dirty="0" err="1"/>
              <a:t>getting</a:t>
            </a:r>
            <a:r>
              <a:rPr lang="hr-HR" sz="2800" dirty="0"/>
              <a:t> on </a:t>
            </a:r>
            <a:r>
              <a:rPr lang="hr-HR" sz="2800" dirty="0" err="1"/>
              <a:t>the</a:t>
            </a:r>
            <a:r>
              <a:rPr lang="hr-HR" sz="2800" dirty="0"/>
              <a:t> bus.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518CC05E-B064-4A1B-BB75-7E0C61F80E87}"/>
              </a:ext>
            </a:extLst>
          </p:cNvPr>
          <p:cNvSpPr txBox="1"/>
          <p:nvPr/>
        </p:nvSpPr>
        <p:spPr>
          <a:xfrm>
            <a:off x="3037437" y="5419802"/>
            <a:ext cx="9078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Two</a:t>
            </a:r>
            <a:r>
              <a:rPr lang="hr-HR" sz="2800" dirty="0"/>
              <a:t> </a:t>
            </a:r>
            <a:r>
              <a:rPr lang="hr-HR" sz="2800" dirty="0" err="1"/>
              <a:t>girls</a:t>
            </a:r>
            <a:r>
              <a:rPr lang="hr-HR" sz="2800" dirty="0"/>
              <a:t> are </a:t>
            </a:r>
            <a:r>
              <a:rPr lang="hr-HR" sz="2800" dirty="0" err="1"/>
              <a:t>crossing</a:t>
            </a:r>
            <a:r>
              <a:rPr lang="hr-HR" sz="2800" dirty="0"/>
              <a:t> East </a:t>
            </a:r>
            <a:r>
              <a:rPr lang="hr-HR" sz="2800" dirty="0" err="1"/>
              <a:t>Road</a:t>
            </a:r>
            <a:r>
              <a:rPr lang="hr-HR" sz="2800" dirty="0"/>
              <a:t>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C2D3EC1C-0DBD-4CE8-8379-BC6E07D2889A}"/>
              </a:ext>
            </a:extLst>
          </p:cNvPr>
          <p:cNvSpPr txBox="1"/>
          <p:nvPr/>
        </p:nvSpPr>
        <p:spPr>
          <a:xfrm>
            <a:off x="2785525" y="6081353"/>
            <a:ext cx="9078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/>
              <a:t>The</a:t>
            </a:r>
            <a:r>
              <a:rPr lang="hr-HR" sz="2800" dirty="0"/>
              <a:t> </a:t>
            </a:r>
            <a:r>
              <a:rPr lang="hr-HR" sz="2800" dirty="0" err="1"/>
              <a:t>cinema</a:t>
            </a:r>
            <a:r>
              <a:rPr lang="hr-HR" sz="2800" dirty="0"/>
              <a:t> </a:t>
            </a:r>
            <a:r>
              <a:rPr lang="hr-HR" sz="2800" dirty="0" err="1"/>
              <a:t>is</a:t>
            </a:r>
            <a:r>
              <a:rPr lang="hr-HR" sz="2800" dirty="0"/>
              <a:t> </a:t>
            </a:r>
            <a:r>
              <a:rPr lang="hr-HR" sz="2800" dirty="0" err="1"/>
              <a:t>opposite</a:t>
            </a:r>
            <a:r>
              <a:rPr lang="hr-HR" sz="2800" dirty="0"/>
              <a:t> </a:t>
            </a:r>
            <a:r>
              <a:rPr lang="hr-HR" sz="2800" dirty="0" err="1"/>
              <a:t>the</a:t>
            </a:r>
            <a:r>
              <a:rPr lang="hr-HR" sz="2800" dirty="0"/>
              <a:t> car park.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DFECCF4B-CDEC-4BF7-B5E6-9785685FD2C1}"/>
              </a:ext>
            </a:extLst>
          </p:cNvPr>
          <p:cNvSpPr txBox="1"/>
          <p:nvPr/>
        </p:nvSpPr>
        <p:spPr>
          <a:xfrm>
            <a:off x="177521" y="120518"/>
            <a:ext cx="1183695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/>
              <a:t>Look</a:t>
            </a:r>
            <a:r>
              <a:rPr lang="hr-HR" sz="2600" dirty="0"/>
              <a:t> at </a:t>
            </a:r>
            <a:r>
              <a:rPr lang="hr-HR" sz="2600" dirty="0" err="1"/>
              <a:t>the</a:t>
            </a:r>
            <a:r>
              <a:rPr lang="hr-HR" sz="2600" dirty="0"/>
              <a:t> </a:t>
            </a:r>
            <a:r>
              <a:rPr lang="hr-HR" sz="2600" dirty="0" err="1"/>
              <a:t>map</a:t>
            </a:r>
            <a:r>
              <a:rPr lang="hr-HR" sz="2600" dirty="0"/>
              <a:t> on </a:t>
            </a:r>
            <a:r>
              <a:rPr lang="hr-HR" sz="2600" dirty="0" err="1"/>
              <a:t>page</a:t>
            </a:r>
            <a:r>
              <a:rPr lang="hr-HR" sz="2600" dirty="0"/>
              <a:t> 76 </a:t>
            </a:r>
            <a:r>
              <a:rPr lang="hr-HR" sz="2600" dirty="0" err="1"/>
              <a:t>and</a:t>
            </a:r>
            <a:r>
              <a:rPr lang="hr-HR" sz="2600" dirty="0"/>
              <a:t> </a:t>
            </a:r>
            <a:r>
              <a:rPr lang="hr-HR" sz="2600" dirty="0" err="1"/>
              <a:t>try</a:t>
            </a:r>
            <a:r>
              <a:rPr lang="hr-HR" sz="2600" dirty="0"/>
              <a:t> to </a:t>
            </a:r>
            <a:r>
              <a:rPr lang="hr-HR" sz="2600" dirty="0" err="1"/>
              <a:t>memorize</a:t>
            </a:r>
            <a:r>
              <a:rPr lang="hr-HR" sz="2600" dirty="0"/>
              <a:t> as </a:t>
            </a:r>
            <a:r>
              <a:rPr lang="hr-HR" sz="2600" dirty="0" err="1"/>
              <a:t>many</a:t>
            </a:r>
            <a:r>
              <a:rPr lang="hr-HR" sz="2600" dirty="0"/>
              <a:t> </a:t>
            </a:r>
            <a:r>
              <a:rPr lang="hr-HR" sz="2600" dirty="0" err="1"/>
              <a:t>details</a:t>
            </a:r>
            <a:r>
              <a:rPr lang="hr-HR" sz="2600" dirty="0"/>
              <a:t> as </a:t>
            </a:r>
            <a:r>
              <a:rPr lang="hr-HR" sz="2600" dirty="0" err="1"/>
              <a:t>possible</a:t>
            </a:r>
            <a:r>
              <a:rPr lang="hr-HR" sz="2600" dirty="0"/>
              <a:t> </a:t>
            </a:r>
            <a:r>
              <a:rPr lang="hr-HR" sz="2600" dirty="0" err="1"/>
              <a:t>in</a:t>
            </a:r>
            <a:r>
              <a:rPr lang="hr-HR" sz="2600" dirty="0"/>
              <a:t> 1 minute.</a:t>
            </a:r>
          </a:p>
          <a:p>
            <a:r>
              <a:rPr lang="hr-HR" sz="2600" i="1" dirty="0"/>
              <a:t>Pogledaj plan grada na 76. stranici i pokušaj upamtiti čim više detalja unutar 1 minute.</a:t>
            </a:r>
          </a:p>
        </p:txBody>
      </p:sp>
      <p:sp>
        <p:nvSpPr>
          <p:cNvPr id="2" name="Pravokutnik 1">
            <a:extLst>
              <a:ext uri="{FF2B5EF4-FFF2-40B4-BE49-F238E27FC236}">
                <a16:creationId xmlns:a16="http://schemas.microsoft.com/office/drawing/2014/main" id="{D2D30C71-15A3-4F53-910C-C9BDFF6ED79B}"/>
              </a:ext>
            </a:extLst>
          </p:cNvPr>
          <p:cNvSpPr/>
          <p:nvPr/>
        </p:nvSpPr>
        <p:spPr>
          <a:xfrm>
            <a:off x="1286189" y="1659481"/>
            <a:ext cx="9527135" cy="509544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6734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3" grpId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4813</TotalTime>
  <Words>959</Words>
  <Application>Microsoft Office PowerPoint</Application>
  <PresentationFormat>Široki zaslon</PresentationFormat>
  <Paragraphs>144</Paragraphs>
  <Slides>17</Slides>
  <Notes>1</Notes>
  <HiddenSlides>0</HiddenSlides>
  <MMClips>1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UNIT 5: Where I live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234</cp:revision>
  <dcterms:created xsi:type="dcterms:W3CDTF">2020-09-19T11:02:00Z</dcterms:created>
  <dcterms:modified xsi:type="dcterms:W3CDTF">2021-01-17T15:21:11Z</dcterms:modified>
</cp:coreProperties>
</file>